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5" r:id="rId3"/>
    <p:sldId id="271" r:id="rId4"/>
    <p:sldId id="266" r:id="rId5"/>
    <p:sldId id="275" r:id="rId6"/>
    <p:sldId id="276" r:id="rId7"/>
    <p:sldId id="273" r:id="rId8"/>
    <p:sldId id="277" r:id="rId9"/>
    <p:sldId id="268" r:id="rId10"/>
    <p:sldId id="259" r:id="rId11"/>
    <p:sldId id="282" r:id="rId12"/>
    <p:sldId id="278" r:id="rId13"/>
    <p:sldId id="279" r:id="rId14"/>
    <p:sldId id="281" r:id="rId15"/>
    <p:sldId id="283" r:id="rId16"/>
    <p:sldId id="269" r:id="rId17"/>
    <p:sldId id="270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  <a:srgbClr val="EE8E00"/>
    <a:srgbClr val="DE7400"/>
    <a:srgbClr val="4E8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01" autoAdjust="0"/>
  </p:normalViewPr>
  <p:slideViewPr>
    <p:cSldViewPr>
      <p:cViewPr varScale="1">
        <p:scale>
          <a:sx n="62" d="100"/>
          <a:sy n="62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2FD61-A24F-40E7-BDC6-3783EA93BA9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EC527E-A302-4FAC-B220-8270620FDC74}">
      <dgm:prSet phldrT="[Text]"/>
      <dgm:spPr/>
      <dgm:t>
        <a:bodyPr/>
        <a:lstStyle/>
        <a:p>
          <a:r>
            <a:rPr lang="en-US" dirty="0" err="1" smtClean="0">
              <a:latin typeface="Comic Sans MS" panose="030F0702030302020204" pitchFamily="66" charset="0"/>
            </a:rPr>
            <a:t>Seveso</a:t>
          </a:r>
          <a:r>
            <a:rPr lang="en-US" dirty="0" smtClean="0">
              <a:latin typeface="Comic Sans MS" panose="030F0702030302020204" pitchFamily="66" charset="0"/>
            </a:rPr>
            <a:t> objectives</a:t>
          </a:r>
          <a:endParaRPr lang="en-US" dirty="0">
            <a:latin typeface="Comic Sans MS" panose="030F0702030302020204" pitchFamily="66" charset="0"/>
          </a:endParaRPr>
        </a:p>
      </dgm:t>
    </dgm:pt>
    <dgm:pt modelId="{25158B8B-690D-4770-818E-C0463FA53E57}" type="parTrans" cxnId="{9AB924F2-CC93-49C1-9FBD-788F47BF99E6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E389F01C-063F-493C-9390-26694CD8A3FC}" type="sibTrans" cxnId="{9AB924F2-CC93-49C1-9FBD-788F47BF99E6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72EFB1EA-04E9-4123-ABB8-2900108AE31E}">
      <dgm:prSet phldrT="[Text]"/>
      <dgm:spPr>
        <a:solidFill>
          <a:schemeClr val="accent3"/>
        </a:solidFill>
      </dgm:spPr>
      <dgm:t>
        <a:bodyPr/>
        <a:lstStyle/>
        <a:p>
          <a:r>
            <a:rPr lang="en-US" i="0" dirty="0" smtClean="0">
              <a:latin typeface="Comic Sans MS" panose="030F0702030302020204" pitchFamily="66" charset="0"/>
            </a:rPr>
            <a:t>Prevent major accidents </a:t>
          </a:r>
          <a:endParaRPr lang="en-US" dirty="0">
            <a:latin typeface="Comic Sans MS" panose="030F0702030302020204" pitchFamily="66" charset="0"/>
          </a:endParaRPr>
        </a:p>
      </dgm:t>
    </dgm:pt>
    <dgm:pt modelId="{EB359AD9-3DB6-41E1-9B28-D934C288E006}" type="parTrans" cxnId="{F3F1F59A-3189-4ED7-B390-1781BD4F2ED4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07C06837-EF28-4C44-98C2-DC3F6FA0539B}" type="sibTrans" cxnId="{F3F1F59A-3189-4ED7-B390-1781BD4F2ED4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EEE2DD98-9989-4F96-ADFA-23D702900A8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1600" b="0" dirty="0" smtClean="0">
              <a:solidFill>
                <a:schemeClr val="tx1"/>
              </a:solidFill>
              <a:latin typeface="Comic Sans MS" panose="030F0702030302020204" pitchFamily="66" charset="0"/>
            </a:rPr>
            <a:t>Safety Management </a:t>
          </a:r>
          <a:endParaRPr lang="en-US" sz="16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11247DE-76BA-48A7-BB66-713A5A9863CE}" type="parTrans" cxnId="{D8130B73-DEB1-478A-B6C9-C7932D3032B2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83F4D9AB-915A-45EB-B9C7-F2EA6FCB7E03}" type="sibTrans" cxnId="{D8130B73-DEB1-478A-B6C9-C7932D3032B2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D42966CA-EC49-4CD5-84BF-35F1ED2D91F3}">
      <dgm:prSet phldrT="[Text]" custT="1"/>
      <dgm:spPr>
        <a:gradFill flip="none" rotWithShape="1">
          <a:gsLst>
            <a:gs pos="0">
              <a:schemeClr val="accent3"/>
            </a:gs>
            <a:gs pos="100000">
              <a:schemeClr val="accent2"/>
            </a:gs>
          </a:gsLst>
          <a:lin ang="0" scaled="1"/>
          <a:tileRect/>
        </a:gradFill>
      </dgm:spPr>
      <dgm:t>
        <a:bodyPr/>
        <a:lstStyle/>
        <a:p>
          <a:r>
            <a:rPr lang="fr-BE" sz="1600" b="1" dirty="0" smtClean="0">
              <a:solidFill>
                <a:srgbClr val="C00000"/>
              </a:solidFill>
              <a:latin typeface="Comic Sans MS" panose="030F0702030302020204" pitchFamily="66" charset="0"/>
            </a:rPr>
            <a:t>Land use Planning </a:t>
          </a:r>
          <a:endParaRPr lang="en-US" sz="1600" b="1" dirty="0">
            <a:solidFill>
              <a:srgbClr val="C00000"/>
            </a:solidFill>
            <a:latin typeface="Comic Sans MS" panose="030F0702030302020204" pitchFamily="66" charset="0"/>
          </a:endParaRPr>
        </a:p>
      </dgm:t>
    </dgm:pt>
    <dgm:pt modelId="{DAD68053-B52B-47BB-8F53-5FF8649A9B9A}" type="parTrans" cxnId="{71638AF4-5C1A-4ACB-A5EE-F4639B6BA8F1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6F1D550E-DA33-4100-B22D-E57D407F1644}" type="sibTrans" cxnId="{71638AF4-5C1A-4ACB-A5EE-F4639B6BA8F1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7ACECBF9-7764-4BB4-9F5F-0C56E1CDADD8}">
      <dgm:prSet phldrT="[Text]"/>
      <dgm:spPr>
        <a:solidFill>
          <a:schemeClr val="accent2"/>
        </a:solidFill>
      </dgm:spPr>
      <dgm:t>
        <a:bodyPr/>
        <a:lstStyle/>
        <a:p>
          <a:r>
            <a:rPr lang="en-US" i="0" dirty="0" smtClean="0">
              <a:latin typeface="Comic Sans MS" panose="030F0702030302020204" pitchFamily="66" charset="0"/>
            </a:rPr>
            <a:t>Limit consequences on human health and  environment</a:t>
          </a:r>
          <a:endParaRPr lang="en-US" dirty="0">
            <a:latin typeface="Comic Sans MS" panose="030F0702030302020204" pitchFamily="66" charset="0"/>
          </a:endParaRPr>
        </a:p>
      </dgm:t>
    </dgm:pt>
    <dgm:pt modelId="{8560EA3F-2F00-417D-8D09-78D7EF6FD00E}" type="parTrans" cxnId="{E554F361-B937-43AA-9A42-2BAD0AD23B30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55B94701-5015-448C-B39A-E1D8D1D8B8A2}" type="sibTrans" cxnId="{E554F361-B937-43AA-9A42-2BAD0AD23B30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7255C043-846F-4F2C-914A-5251DD84A90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>
              <a:latin typeface="Comic Sans MS" panose="030F0702030302020204" pitchFamily="66" charset="0"/>
            </a:rPr>
            <a:t>Emergency planning</a:t>
          </a:r>
          <a:endParaRPr lang="en-US" sz="1600" dirty="0">
            <a:latin typeface="Comic Sans MS" panose="030F0702030302020204" pitchFamily="66" charset="0"/>
          </a:endParaRPr>
        </a:p>
      </dgm:t>
    </dgm:pt>
    <dgm:pt modelId="{29D4AAF1-B361-4799-BF7E-22C4EE327F7D}" type="parTrans" cxnId="{A94A413D-4B0B-4A62-8DD0-4629ABB2AAE7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6F2C8452-6CF4-465C-8470-4C169786E85A}" type="sibTrans" cxnId="{A94A413D-4B0B-4A62-8DD0-4629ABB2AAE7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0551EBA3-64EB-45D7-8FF2-F6EDFF97B75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Comic Sans MS" panose="030F0702030302020204" pitchFamily="66" charset="0"/>
            </a:rPr>
            <a:t>Inspection</a:t>
          </a:r>
          <a:endParaRPr lang="en-US" sz="16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0733B6C-E287-4182-AA84-5621AD7140BF}" type="parTrans" cxnId="{CDA15EBA-6781-4798-AE1D-08AA925C2655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E9057383-FD25-46BD-8545-C662E2BCBE36}" type="sibTrans" cxnId="{CDA15EBA-6781-4798-AE1D-08AA925C2655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BA020DDA-D611-4042-A7B9-F700172253A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>
              <a:latin typeface="Comic Sans MS" panose="030F0702030302020204" pitchFamily="66" charset="0"/>
            </a:rPr>
            <a:t>Information to the public</a:t>
          </a:r>
          <a:endParaRPr lang="en-US" sz="1600" dirty="0">
            <a:latin typeface="Comic Sans MS" panose="030F0702030302020204" pitchFamily="66" charset="0"/>
          </a:endParaRPr>
        </a:p>
      </dgm:t>
    </dgm:pt>
    <dgm:pt modelId="{7357C35E-A1CB-4BC2-8969-D0EA9DB0882B}" type="parTrans" cxnId="{1FBE531A-C0DB-433E-A68C-BC12AF8CA705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5961166C-0605-47B3-94B8-69FEA663FC3C}" type="sibTrans" cxnId="{1FBE531A-C0DB-433E-A68C-BC12AF8CA705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3CCB3BA6-D597-48A7-B729-8D761AA0602F}" type="pres">
      <dgm:prSet presAssocID="{7A42FD61-A24F-40E7-BDC6-3783EA93BA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AA7921-227A-4BEC-9051-79F05DE7914A}" type="pres">
      <dgm:prSet presAssocID="{A8EC527E-A302-4FAC-B220-8270620FDC74}" presName="vertOne" presStyleCnt="0"/>
      <dgm:spPr/>
      <dgm:t>
        <a:bodyPr/>
        <a:lstStyle/>
        <a:p>
          <a:endParaRPr lang="en-US"/>
        </a:p>
      </dgm:t>
    </dgm:pt>
    <dgm:pt modelId="{F73B1E89-4D69-4393-AF7E-ADE44E7ADDD5}" type="pres">
      <dgm:prSet presAssocID="{A8EC527E-A302-4FAC-B220-8270620FDC74}" presName="txOne" presStyleLbl="node0" presStyleIdx="0" presStyleCnt="1" custLinFactNeighborY="-1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4B7394-C508-4E84-BD0B-5D1265362F87}" type="pres">
      <dgm:prSet presAssocID="{A8EC527E-A302-4FAC-B220-8270620FDC74}" presName="parTransOne" presStyleCnt="0"/>
      <dgm:spPr/>
      <dgm:t>
        <a:bodyPr/>
        <a:lstStyle/>
        <a:p>
          <a:endParaRPr lang="en-US"/>
        </a:p>
      </dgm:t>
    </dgm:pt>
    <dgm:pt modelId="{7DE0BD25-B9E7-4D78-876F-50EF48BDE93F}" type="pres">
      <dgm:prSet presAssocID="{A8EC527E-A302-4FAC-B220-8270620FDC74}" presName="horzOne" presStyleCnt="0"/>
      <dgm:spPr/>
      <dgm:t>
        <a:bodyPr/>
        <a:lstStyle/>
        <a:p>
          <a:endParaRPr lang="en-US"/>
        </a:p>
      </dgm:t>
    </dgm:pt>
    <dgm:pt modelId="{8F961F39-77DD-47D5-82D5-1BD59CCDC934}" type="pres">
      <dgm:prSet presAssocID="{72EFB1EA-04E9-4123-ABB8-2900108AE31E}" presName="vertTwo" presStyleCnt="0"/>
      <dgm:spPr/>
      <dgm:t>
        <a:bodyPr/>
        <a:lstStyle/>
        <a:p>
          <a:endParaRPr lang="en-US"/>
        </a:p>
      </dgm:t>
    </dgm:pt>
    <dgm:pt modelId="{B57D56F8-B212-424B-985C-7B0871D16BBD}" type="pres">
      <dgm:prSet presAssocID="{72EFB1EA-04E9-4123-ABB8-2900108AE31E}" presName="txTwo" presStyleLbl="node2" presStyleIdx="0" presStyleCnt="2" custScaleX="85803" custScaleY="81956" custLinFactNeighborX="-63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C186E-52B7-4EA0-94A3-015F1733E1BA}" type="pres">
      <dgm:prSet presAssocID="{72EFB1EA-04E9-4123-ABB8-2900108AE31E}" presName="parTransTwo" presStyleCnt="0"/>
      <dgm:spPr/>
      <dgm:t>
        <a:bodyPr/>
        <a:lstStyle/>
        <a:p>
          <a:endParaRPr lang="en-US"/>
        </a:p>
      </dgm:t>
    </dgm:pt>
    <dgm:pt modelId="{E65FC912-C8C8-44BC-8F6E-CC19F55EF757}" type="pres">
      <dgm:prSet presAssocID="{72EFB1EA-04E9-4123-ABB8-2900108AE31E}" presName="horzTwo" presStyleCnt="0"/>
      <dgm:spPr/>
      <dgm:t>
        <a:bodyPr/>
        <a:lstStyle/>
        <a:p>
          <a:endParaRPr lang="en-US"/>
        </a:p>
      </dgm:t>
    </dgm:pt>
    <dgm:pt modelId="{765A81BD-1585-48CF-B12A-1D9E426C8DFA}" type="pres">
      <dgm:prSet presAssocID="{EEE2DD98-9989-4F96-ADFA-23D702900A83}" presName="vertThree" presStyleCnt="0"/>
      <dgm:spPr/>
      <dgm:t>
        <a:bodyPr/>
        <a:lstStyle/>
        <a:p>
          <a:endParaRPr lang="en-US"/>
        </a:p>
      </dgm:t>
    </dgm:pt>
    <dgm:pt modelId="{4087A7C5-3E0E-4592-8308-02794E1A4618}" type="pres">
      <dgm:prSet presAssocID="{EEE2DD98-9989-4F96-ADFA-23D702900A83}" presName="txThree" presStyleLbl="node3" presStyleIdx="0" presStyleCnt="5" custScaleX="77178" custScaleY="740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37FFD9-0BEA-47DC-8947-15965F3E5BC4}" type="pres">
      <dgm:prSet presAssocID="{EEE2DD98-9989-4F96-ADFA-23D702900A83}" presName="horzThree" presStyleCnt="0"/>
      <dgm:spPr/>
      <dgm:t>
        <a:bodyPr/>
        <a:lstStyle/>
        <a:p>
          <a:endParaRPr lang="en-US"/>
        </a:p>
      </dgm:t>
    </dgm:pt>
    <dgm:pt modelId="{E7706AC2-AD9F-4524-9B3D-4C63F1CE9AFD}" type="pres">
      <dgm:prSet presAssocID="{83F4D9AB-915A-45EB-B9C7-F2EA6FCB7E03}" presName="sibSpaceThree" presStyleCnt="0"/>
      <dgm:spPr/>
      <dgm:t>
        <a:bodyPr/>
        <a:lstStyle/>
        <a:p>
          <a:endParaRPr lang="en-US"/>
        </a:p>
      </dgm:t>
    </dgm:pt>
    <dgm:pt modelId="{3EC4C76D-2BB9-4B39-9938-7132A9D7A91B}" type="pres">
      <dgm:prSet presAssocID="{D42966CA-EC49-4CD5-84BF-35F1ED2D91F3}" presName="vertThree" presStyleCnt="0"/>
      <dgm:spPr/>
      <dgm:t>
        <a:bodyPr/>
        <a:lstStyle/>
        <a:p>
          <a:endParaRPr lang="en-US"/>
        </a:p>
      </dgm:t>
    </dgm:pt>
    <dgm:pt modelId="{695F73E0-F641-4574-8157-E81B82DF5BC3}" type="pres">
      <dgm:prSet presAssocID="{D42966CA-EC49-4CD5-84BF-35F1ED2D91F3}" presName="txThree" presStyleLbl="node3" presStyleIdx="1" presStyleCnt="5" custScaleX="76009" custScaleY="67092" custLinFactNeighborX="99823" custLinFactNeighborY="48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44EB8C-A95E-4C7B-96A1-16F30730CDF2}" type="pres">
      <dgm:prSet presAssocID="{D42966CA-EC49-4CD5-84BF-35F1ED2D91F3}" presName="horzThree" presStyleCnt="0"/>
      <dgm:spPr/>
      <dgm:t>
        <a:bodyPr/>
        <a:lstStyle/>
        <a:p>
          <a:endParaRPr lang="en-US"/>
        </a:p>
      </dgm:t>
    </dgm:pt>
    <dgm:pt modelId="{55A832F4-9CE0-4C5E-A482-B212B141D7F5}" type="pres">
      <dgm:prSet presAssocID="{6F1D550E-DA33-4100-B22D-E57D407F1644}" presName="sibSpaceThree" presStyleCnt="0"/>
      <dgm:spPr/>
      <dgm:t>
        <a:bodyPr/>
        <a:lstStyle/>
        <a:p>
          <a:endParaRPr lang="en-US"/>
        </a:p>
      </dgm:t>
    </dgm:pt>
    <dgm:pt modelId="{F6629271-ED0D-4E74-8D2D-6A50F3A0BF24}" type="pres">
      <dgm:prSet presAssocID="{0551EBA3-64EB-45D7-8FF2-F6EDFF97B752}" presName="vertThree" presStyleCnt="0"/>
      <dgm:spPr/>
      <dgm:t>
        <a:bodyPr/>
        <a:lstStyle/>
        <a:p>
          <a:endParaRPr lang="en-US"/>
        </a:p>
      </dgm:t>
    </dgm:pt>
    <dgm:pt modelId="{120F3770-6875-4239-8802-81FCC337A1FC}" type="pres">
      <dgm:prSet presAssocID="{0551EBA3-64EB-45D7-8FF2-F6EDFF97B752}" presName="txThree" presStyleLbl="node3" presStyleIdx="2" presStyleCnt="5" custScaleX="82520" custScaleY="74996" custLinFactNeighborX="-74486" custLinFactNeighborY="-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CC4E96-5C88-4EE5-BFB9-8A91183AE757}" type="pres">
      <dgm:prSet presAssocID="{0551EBA3-64EB-45D7-8FF2-F6EDFF97B752}" presName="horzThree" presStyleCnt="0"/>
      <dgm:spPr/>
      <dgm:t>
        <a:bodyPr/>
        <a:lstStyle/>
        <a:p>
          <a:endParaRPr lang="en-US"/>
        </a:p>
      </dgm:t>
    </dgm:pt>
    <dgm:pt modelId="{C0F97509-5AA7-47D8-8640-86F8136CEF9F}" type="pres">
      <dgm:prSet presAssocID="{07C06837-EF28-4C44-98C2-DC3F6FA0539B}" presName="sibSpaceTwo" presStyleCnt="0"/>
      <dgm:spPr/>
      <dgm:t>
        <a:bodyPr/>
        <a:lstStyle/>
        <a:p>
          <a:endParaRPr lang="en-US"/>
        </a:p>
      </dgm:t>
    </dgm:pt>
    <dgm:pt modelId="{D40B1430-D77A-4B3F-BB00-CBD084AE2C6C}" type="pres">
      <dgm:prSet presAssocID="{7ACECBF9-7764-4BB4-9F5F-0C56E1CDADD8}" presName="vertTwo" presStyleCnt="0"/>
      <dgm:spPr/>
      <dgm:t>
        <a:bodyPr/>
        <a:lstStyle/>
        <a:p>
          <a:endParaRPr lang="en-US"/>
        </a:p>
      </dgm:t>
    </dgm:pt>
    <dgm:pt modelId="{8400BFFA-00CE-4C09-8230-C07BD88C5E67}" type="pres">
      <dgm:prSet presAssocID="{7ACECBF9-7764-4BB4-9F5F-0C56E1CDADD8}" presName="txTwo" presStyleLbl="node2" presStyleIdx="1" presStyleCnt="2" custScaleX="107087" custScaleY="76554" custLinFactNeighborX="-106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B69CB4-5780-4DE5-ADC2-EAE2806D8C19}" type="pres">
      <dgm:prSet presAssocID="{7ACECBF9-7764-4BB4-9F5F-0C56E1CDADD8}" presName="parTransTwo" presStyleCnt="0"/>
      <dgm:spPr/>
      <dgm:t>
        <a:bodyPr/>
        <a:lstStyle/>
        <a:p>
          <a:endParaRPr lang="en-US"/>
        </a:p>
      </dgm:t>
    </dgm:pt>
    <dgm:pt modelId="{CE901CB2-21AA-4764-BC42-591059E9FBFB}" type="pres">
      <dgm:prSet presAssocID="{7ACECBF9-7764-4BB4-9F5F-0C56E1CDADD8}" presName="horzTwo" presStyleCnt="0"/>
      <dgm:spPr/>
      <dgm:t>
        <a:bodyPr/>
        <a:lstStyle/>
        <a:p>
          <a:endParaRPr lang="en-US"/>
        </a:p>
      </dgm:t>
    </dgm:pt>
    <dgm:pt modelId="{40A82D71-688A-40E4-AED1-5199CCB891A8}" type="pres">
      <dgm:prSet presAssocID="{7255C043-846F-4F2C-914A-5251DD84A905}" presName="vertThree" presStyleCnt="0"/>
      <dgm:spPr/>
      <dgm:t>
        <a:bodyPr/>
        <a:lstStyle/>
        <a:p>
          <a:endParaRPr lang="en-US"/>
        </a:p>
      </dgm:t>
    </dgm:pt>
    <dgm:pt modelId="{73DC704F-3B19-477B-ADE7-C73B4CC07292}" type="pres">
      <dgm:prSet presAssocID="{7255C043-846F-4F2C-914A-5251DD84A905}" presName="txThree" presStyleLbl="node3" presStyleIdx="3" presStyleCnt="5" custScaleX="82284" custScaleY="68396" custLinFactNeighborX="97081" custLinFactNeighborY="51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8043A6-FEE9-4539-AA9D-687C20C6AEA6}" type="pres">
      <dgm:prSet presAssocID="{7255C043-846F-4F2C-914A-5251DD84A905}" presName="horzThree" presStyleCnt="0"/>
      <dgm:spPr/>
      <dgm:t>
        <a:bodyPr/>
        <a:lstStyle/>
        <a:p>
          <a:endParaRPr lang="en-US"/>
        </a:p>
      </dgm:t>
    </dgm:pt>
    <dgm:pt modelId="{2096B764-7D3A-4DA9-82E8-BD41A4433961}" type="pres">
      <dgm:prSet presAssocID="{6F2C8452-6CF4-465C-8470-4C169786E85A}" presName="sibSpaceThree" presStyleCnt="0"/>
      <dgm:spPr/>
      <dgm:t>
        <a:bodyPr/>
        <a:lstStyle/>
        <a:p>
          <a:endParaRPr lang="en-US"/>
        </a:p>
      </dgm:t>
    </dgm:pt>
    <dgm:pt modelId="{066AADBA-63D4-4A53-94D8-9E0B656953AB}" type="pres">
      <dgm:prSet presAssocID="{BA020DDA-D611-4042-A7B9-F700172253A7}" presName="vertThree" presStyleCnt="0"/>
      <dgm:spPr/>
      <dgm:t>
        <a:bodyPr/>
        <a:lstStyle/>
        <a:p>
          <a:endParaRPr lang="en-US"/>
        </a:p>
      </dgm:t>
    </dgm:pt>
    <dgm:pt modelId="{625AE0B9-75C7-4156-B7A3-1B0C7BD5EBDD}" type="pres">
      <dgm:prSet presAssocID="{BA020DDA-D611-4042-A7B9-F700172253A7}" presName="txThree" presStyleLbl="node3" presStyleIdx="4" presStyleCnt="5" custScaleX="86291" custScaleY="64521" custLinFactNeighborX="-79498" custLinFactNeighborY="9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48A30B-C0C9-4F9B-8CFE-073F25201275}" type="pres">
      <dgm:prSet presAssocID="{BA020DDA-D611-4042-A7B9-F700172253A7}" presName="horzThree" presStyleCnt="0"/>
      <dgm:spPr/>
      <dgm:t>
        <a:bodyPr/>
        <a:lstStyle/>
        <a:p>
          <a:endParaRPr lang="en-US"/>
        </a:p>
      </dgm:t>
    </dgm:pt>
  </dgm:ptLst>
  <dgm:cxnLst>
    <dgm:cxn modelId="{95562982-8DB4-44A8-9686-11407CECD1F7}" type="presOf" srcId="{7A42FD61-A24F-40E7-BDC6-3783EA93BA9C}" destId="{3CCB3BA6-D597-48A7-B729-8D761AA0602F}" srcOrd="0" destOrd="0" presId="urn:microsoft.com/office/officeart/2005/8/layout/hierarchy4"/>
    <dgm:cxn modelId="{E554F361-B937-43AA-9A42-2BAD0AD23B30}" srcId="{A8EC527E-A302-4FAC-B220-8270620FDC74}" destId="{7ACECBF9-7764-4BB4-9F5F-0C56E1CDADD8}" srcOrd="1" destOrd="0" parTransId="{8560EA3F-2F00-417D-8D09-78D7EF6FD00E}" sibTransId="{55B94701-5015-448C-B39A-E1D8D1D8B8A2}"/>
    <dgm:cxn modelId="{6A5B8200-E344-480C-AEA1-4A2E97D46B88}" type="presOf" srcId="{BA020DDA-D611-4042-A7B9-F700172253A7}" destId="{625AE0B9-75C7-4156-B7A3-1B0C7BD5EBDD}" srcOrd="0" destOrd="0" presId="urn:microsoft.com/office/officeart/2005/8/layout/hierarchy4"/>
    <dgm:cxn modelId="{68C925ED-DFEA-49BC-BD1A-88192BAED4B7}" type="presOf" srcId="{D42966CA-EC49-4CD5-84BF-35F1ED2D91F3}" destId="{695F73E0-F641-4574-8157-E81B82DF5BC3}" srcOrd="0" destOrd="0" presId="urn:microsoft.com/office/officeart/2005/8/layout/hierarchy4"/>
    <dgm:cxn modelId="{F3F1F59A-3189-4ED7-B390-1781BD4F2ED4}" srcId="{A8EC527E-A302-4FAC-B220-8270620FDC74}" destId="{72EFB1EA-04E9-4123-ABB8-2900108AE31E}" srcOrd="0" destOrd="0" parTransId="{EB359AD9-3DB6-41E1-9B28-D934C288E006}" sibTransId="{07C06837-EF28-4C44-98C2-DC3F6FA0539B}"/>
    <dgm:cxn modelId="{B4CCA38B-33BA-4428-9C61-B329A113AD3C}" type="presOf" srcId="{7ACECBF9-7764-4BB4-9F5F-0C56E1CDADD8}" destId="{8400BFFA-00CE-4C09-8230-C07BD88C5E67}" srcOrd="0" destOrd="0" presId="urn:microsoft.com/office/officeart/2005/8/layout/hierarchy4"/>
    <dgm:cxn modelId="{5D571A8B-C16D-4B0B-823A-51F63E737E18}" type="presOf" srcId="{A8EC527E-A302-4FAC-B220-8270620FDC74}" destId="{F73B1E89-4D69-4393-AF7E-ADE44E7ADDD5}" srcOrd="0" destOrd="0" presId="urn:microsoft.com/office/officeart/2005/8/layout/hierarchy4"/>
    <dgm:cxn modelId="{A94A413D-4B0B-4A62-8DD0-4629ABB2AAE7}" srcId="{7ACECBF9-7764-4BB4-9F5F-0C56E1CDADD8}" destId="{7255C043-846F-4F2C-914A-5251DD84A905}" srcOrd="0" destOrd="0" parTransId="{29D4AAF1-B361-4799-BF7E-22C4EE327F7D}" sibTransId="{6F2C8452-6CF4-465C-8470-4C169786E85A}"/>
    <dgm:cxn modelId="{E63E63D6-CDD7-4B42-AD78-BCAA7D63F405}" type="presOf" srcId="{0551EBA3-64EB-45D7-8FF2-F6EDFF97B752}" destId="{120F3770-6875-4239-8802-81FCC337A1FC}" srcOrd="0" destOrd="0" presId="urn:microsoft.com/office/officeart/2005/8/layout/hierarchy4"/>
    <dgm:cxn modelId="{609C6B2F-172A-41AD-A079-47125E0636ED}" type="presOf" srcId="{EEE2DD98-9989-4F96-ADFA-23D702900A83}" destId="{4087A7C5-3E0E-4592-8308-02794E1A4618}" srcOrd="0" destOrd="0" presId="urn:microsoft.com/office/officeart/2005/8/layout/hierarchy4"/>
    <dgm:cxn modelId="{49CE6048-9F78-4741-BF3D-EBD9C6819C62}" type="presOf" srcId="{7255C043-846F-4F2C-914A-5251DD84A905}" destId="{73DC704F-3B19-477B-ADE7-C73B4CC07292}" srcOrd="0" destOrd="0" presId="urn:microsoft.com/office/officeart/2005/8/layout/hierarchy4"/>
    <dgm:cxn modelId="{71638AF4-5C1A-4ACB-A5EE-F4639B6BA8F1}" srcId="{72EFB1EA-04E9-4123-ABB8-2900108AE31E}" destId="{D42966CA-EC49-4CD5-84BF-35F1ED2D91F3}" srcOrd="1" destOrd="0" parTransId="{DAD68053-B52B-47BB-8F53-5FF8649A9B9A}" sibTransId="{6F1D550E-DA33-4100-B22D-E57D407F1644}"/>
    <dgm:cxn modelId="{D8130B73-DEB1-478A-B6C9-C7932D3032B2}" srcId="{72EFB1EA-04E9-4123-ABB8-2900108AE31E}" destId="{EEE2DD98-9989-4F96-ADFA-23D702900A83}" srcOrd="0" destOrd="0" parTransId="{911247DE-76BA-48A7-BB66-713A5A9863CE}" sibTransId="{83F4D9AB-915A-45EB-B9C7-F2EA6FCB7E03}"/>
    <dgm:cxn modelId="{EE0930C9-C00C-4C48-B0DC-7EB9CF3DFD61}" type="presOf" srcId="{72EFB1EA-04E9-4123-ABB8-2900108AE31E}" destId="{B57D56F8-B212-424B-985C-7B0871D16BBD}" srcOrd="0" destOrd="0" presId="urn:microsoft.com/office/officeart/2005/8/layout/hierarchy4"/>
    <dgm:cxn modelId="{CDA15EBA-6781-4798-AE1D-08AA925C2655}" srcId="{72EFB1EA-04E9-4123-ABB8-2900108AE31E}" destId="{0551EBA3-64EB-45D7-8FF2-F6EDFF97B752}" srcOrd="2" destOrd="0" parTransId="{20733B6C-E287-4182-AA84-5621AD7140BF}" sibTransId="{E9057383-FD25-46BD-8545-C662E2BCBE36}"/>
    <dgm:cxn modelId="{9AB924F2-CC93-49C1-9FBD-788F47BF99E6}" srcId="{7A42FD61-A24F-40E7-BDC6-3783EA93BA9C}" destId="{A8EC527E-A302-4FAC-B220-8270620FDC74}" srcOrd="0" destOrd="0" parTransId="{25158B8B-690D-4770-818E-C0463FA53E57}" sibTransId="{E389F01C-063F-493C-9390-26694CD8A3FC}"/>
    <dgm:cxn modelId="{1FBE531A-C0DB-433E-A68C-BC12AF8CA705}" srcId="{7ACECBF9-7764-4BB4-9F5F-0C56E1CDADD8}" destId="{BA020DDA-D611-4042-A7B9-F700172253A7}" srcOrd="1" destOrd="0" parTransId="{7357C35E-A1CB-4BC2-8969-D0EA9DB0882B}" sibTransId="{5961166C-0605-47B3-94B8-69FEA663FC3C}"/>
    <dgm:cxn modelId="{D1805999-F96D-4CBB-8129-BE7519F4D3D6}" type="presParOf" srcId="{3CCB3BA6-D597-48A7-B729-8D761AA0602F}" destId="{85AA7921-227A-4BEC-9051-79F05DE7914A}" srcOrd="0" destOrd="0" presId="urn:microsoft.com/office/officeart/2005/8/layout/hierarchy4"/>
    <dgm:cxn modelId="{BE4D73A3-3DB2-497A-B38F-31B844435CF7}" type="presParOf" srcId="{85AA7921-227A-4BEC-9051-79F05DE7914A}" destId="{F73B1E89-4D69-4393-AF7E-ADE44E7ADDD5}" srcOrd="0" destOrd="0" presId="urn:microsoft.com/office/officeart/2005/8/layout/hierarchy4"/>
    <dgm:cxn modelId="{6AA73B46-4768-4698-8821-57C483C6E500}" type="presParOf" srcId="{85AA7921-227A-4BEC-9051-79F05DE7914A}" destId="{454B7394-C508-4E84-BD0B-5D1265362F87}" srcOrd="1" destOrd="0" presId="urn:microsoft.com/office/officeart/2005/8/layout/hierarchy4"/>
    <dgm:cxn modelId="{AFAD00E7-7814-46A4-BB63-4CEF5A0826C6}" type="presParOf" srcId="{85AA7921-227A-4BEC-9051-79F05DE7914A}" destId="{7DE0BD25-B9E7-4D78-876F-50EF48BDE93F}" srcOrd="2" destOrd="0" presId="urn:microsoft.com/office/officeart/2005/8/layout/hierarchy4"/>
    <dgm:cxn modelId="{20B55406-6169-4327-85A3-012E0DAD999A}" type="presParOf" srcId="{7DE0BD25-B9E7-4D78-876F-50EF48BDE93F}" destId="{8F961F39-77DD-47D5-82D5-1BD59CCDC934}" srcOrd="0" destOrd="0" presId="urn:microsoft.com/office/officeart/2005/8/layout/hierarchy4"/>
    <dgm:cxn modelId="{3E5AC3B9-3E78-4F45-A9D0-0BFCBC9B05A7}" type="presParOf" srcId="{8F961F39-77DD-47D5-82D5-1BD59CCDC934}" destId="{B57D56F8-B212-424B-985C-7B0871D16BBD}" srcOrd="0" destOrd="0" presId="urn:microsoft.com/office/officeart/2005/8/layout/hierarchy4"/>
    <dgm:cxn modelId="{A557DD69-1C45-4966-B541-C38741001C64}" type="presParOf" srcId="{8F961F39-77DD-47D5-82D5-1BD59CCDC934}" destId="{37EC186E-52B7-4EA0-94A3-015F1733E1BA}" srcOrd="1" destOrd="0" presId="urn:microsoft.com/office/officeart/2005/8/layout/hierarchy4"/>
    <dgm:cxn modelId="{1C4D946B-8E27-4E78-8765-22B4C307EBD7}" type="presParOf" srcId="{8F961F39-77DD-47D5-82D5-1BD59CCDC934}" destId="{E65FC912-C8C8-44BC-8F6E-CC19F55EF757}" srcOrd="2" destOrd="0" presId="urn:microsoft.com/office/officeart/2005/8/layout/hierarchy4"/>
    <dgm:cxn modelId="{AE120689-F9B9-4AC4-83CF-A60FFA465B75}" type="presParOf" srcId="{E65FC912-C8C8-44BC-8F6E-CC19F55EF757}" destId="{765A81BD-1585-48CF-B12A-1D9E426C8DFA}" srcOrd="0" destOrd="0" presId="urn:microsoft.com/office/officeart/2005/8/layout/hierarchy4"/>
    <dgm:cxn modelId="{5905EA28-D7BF-45B6-A4DE-569D601282B2}" type="presParOf" srcId="{765A81BD-1585-48CF-B12A-1D9E426C8DFA}" destId="{4087A7C5-3E0E-4592-8308-02794E1A4618}" srcOrd="0" destOrd="0" presId="urn:microsoft.com/office/officeart/2005/8/layout/hierarchy4"/>
    <dgm:cxn modelId="{A2E28595-6423-4C55-96D0-872F83B7604E}" type="presParOf" srcId="{765A81BD-1585-48CF-B12A-1D9E426C8DFA}" destId="{B837FFD9-0BEA-47DC-8947-15965F3E5BC4}" srcOrd="1" destOrd="0" presId="urn:microsoft.com/office/officeart/2005/8/layout/hierarchy4"/>
    <dgm:cxn modelId="{A830BA8D-5EF4-4D38-A6D8-EB570008284B}" type="presParOf" srcId="{E65FC912-C8C8-44BC-8F6E-CC19F55EF757}" destId="{E7706AC2-AD9F-4524-9B3D-4C63F1CE9AFD}" srcOrd="1" destOrd="0" presId="urn:microsoft.com/office/officeart/2005/8/layout/hierarchy4"/>
    <dgm:cxn modelId="{0A7699B7-F3AF-4D12-B378-F7D72966F391}" type="presParOf" srcId="{E65FC912-C8C8-44BC-8F6E-CC19F55EF757}" destId="{3EC4C76D-2BB9-4B39-9938-7132A9D7A91B}" srcOrd="2" destOrd="0" presId="urn:microsoft.com/office/officeart/2005/8/layout/hierarchy4"/>
    <dgm:cxn modelId="{9D07AE24-4D4F-4747-9FEE-B2079EB60C59}" type="presParOf" srcId="{3EC4C76D-2BB9-4B39-9938-7132A9D7A91B}" destId="{695F73E0-F641-4574-8157-E81B82DF5BC3}" srcOrd="0" destOrd="0" presId="urn:microsoft.com/office/officeart/2005/8/layout/hierarchy4"/>
    <dgm:cxn modelId="{D2C54A48-6C25-4145-89C8-7A38224FE7B0}" type="presParOf" srcId="{3EC4C76D-2BB9-4B39-9938-7132A9D7A91B}" destId="{3C44EB8C-A95E-4C7B-96A1-16F30730CDF2}" srcOrd="1" destOrd="0" presId="urn:microsoft.com/office/officeart/2005/8/layout/hierarchy4"/>
    <dgm:cxn modelId="{CE80A50C-6B4D-4F37-B1C4-2A12FD0C3A83}" type="presParOf" srcId="{E65FC912-C8C8-44BC-8F6E-CC19F55EF757}" destId="{55A832F4-9CE0-4C5E-A482-B212B141D7F5}" srcOrd="3" destOrd="0" presId="urn:microsoft.com/office/officeart/2005/8/layout/hierarchy4"/>
    <dgm:cxn modelId="{2C9EEAC1-5C34-4B3D-BF6F-F49F5A71AB9C}" type="presParOf" srcId="{E65FC912-C8C8-44BC-8F6E-CC19F55EF757}" destId="{F6629271-ED0D-4E74-8D2D-6A50F3A0BF24}" srcOrd="4" destOrd="0" presId="urn:microsoft.com/office/officeart/2005/8/layout/hierarchy4"/>
    <dgm:cxn modelId="{ED9C9DAE-FAED-4212-90F1-6EC060172914}" type="presParOf" srcId="{F6629271-ED0D-4E74-8D2D-6A50F3A0BF24}" destId="{120F3770-6875-4239-8802-81FCC337A1FC}" srcOrd="0" destOrd="0" presId="urn:microsoft.com/office/officeart/2005/8/layout/hierarchy4"/>
    <dgm:cxn modelId="{A6541A13-8F23-4514-8AFD-14104D66C8CC}" type="presParOf" srcId="{F6629271-ED0D-4E74-8D2D-6A50F3A0BF24}" destId="{CACC4E96-5C88-4EE5-BFB9-8A91183AE757}" srcOrd="1" destOrd="0" presId="urn:microsoft.com/office/officeart/2005/8/layout/hierarchy4"/>
    <dgm:cxn modelId="{53DF5463-81EE-44C6-9AFB-31C9FAF4F746}" type="presParOf" srcId="{7DE0BD25-B9E7-4D78-876F-50EF48BDE93F}" destId="{C0F97509-5AA7-47D8-8640-86F8136CEF9F}" srcOrd="1" destOrd="0" presId="urn:microsoft.com/office/officeart/2005/8/layout/hierarchy4"/>
    <dgm:cxn modelId="{85EBA8A5-2AB1-4A4D-A103-4DF20F072495}" type="presParOf" srcId="{7DE0BD25-B9E7-4D78-876F-50EF48BDE93F}" destId="{D40B1430-D77A-4B3F-BB00-CBD084AE2C6C}" srcOrd="2" destOrd="0" presId="urn:microsoft.com/office/officeart/2005/8/layout/hierarchy4"/>
    <dgm:cxn modelId="{C47A7F20-658F-431F-BFD7-CB8EBB1EC615}" type="presParOf" srcId="{D40B1430-D77A-4B3F-BB00-CBD084AE2C6C}" destId="{8400BFFA-00CE-4C09-8230-C07BD88C5E67}" srcOrd="0" destOrd="0" presId="urn:microsoft.com/office/officeart/2005/8/layout/hierarchy4"/>
    <dgm:cxn modelId="{CD06B0C2-9298-4E6E-BA17-AC70D36F17E2}" type="presParOf" srcId="{D40B1430-D77A-4B3F-BB00-CBD084AE2C6C}" destId="{6FB69CB4-5780-4DE5-ADC2-EAE2806D8C19}" srcOrd="1" destOrd="0" presId="urn:microsoft.com/office/officeart/2005/8/layout/hierarchy4"/>
    <dgm:cxn modelId="{C4F4E7B3-10CB-4100-BBDC-E376368F2D38}" type="presParOf" srcId="{D40B1430-D77A-4B3F-BB00-CBD084AE2C6C}" destId="{CE901CB2-21AA-4764-BC42-591059E9FBFB}" srcOrd="2" destOrd="0" presId="urn:microsoft.com/office/officeart/2005/8/layout/hierarchy4"/>
    <dgm:cxn modelId="{93F5A5C4-8702-41A8-B947-4908F4AAE7C5}" type="presParOf" srcId="{CE901CB2-21AA-4764-BC42-591059E9FBFB}" destId="{40A82D71-688A-40E4-AED1-5199CCB891A8}" srcOrd="0" destOrd="0" presId="urn:microsoft.com/office/officeart/2005/8/layout/hierarchy4"/>
    <dgm:cxn modelId="{1A1ABAA1-B14D-44E8-852B-E410EAE67978}" type="presParOf" srcId="{40A82D71-688A-40E4-AED1-5199CCB891A8}" destId="{73DC704F-3B19-477B-ADE7-C73B4CC07292}" srcOrd="0" destOrd="0" presId="urn:microsoft.com/office/officeart/2005/8/layout/hierarchy4"/>
    <dgm:cxn modelId="{B608BEC6-82EA-4622-8144-CD46A6CDA429}" type="presParOf" srcId="{40A82D71-688A-40E4-AED1-5199CCB891A8}" destId="{548043A6-FEE9-4539-AA9D-687C20C6AEA6}" srcOrd="1" destOrd="0" presId="urn:microsoft.com/office/officeart/2005/8/layout/hierarchy4"/>
    <dgm:cxn modelId="{EEA1A65B-B81A-490E-A34A-CE551A512093}" type="presParOf" srcId="{CE901CB2-21AA-4764-BC42-591059E9FBFB}" destId="{2096B764-7D3A-4DA9-82E8-BD41A4433961}" srcOrd="1" destOrd="0" presId="urn:microsoft.com/office/officeart/2005/8/layout/hierarchy4"/>
    <dgm:cxn modelId="{892A175C-06A7-4FC6-90ED-619FDCFD6968}" type="presParOf" srcId="{CE901CB2-21AA-4764-BC42-591059E9FBFB}" destId="{066AADBA-63D4-4A53-94D8-9E0B656953AB}" srcOrd="2" destOrd="0" presId="urn:microsoft.com/office/officeart/2005/8/layout/hierarchy4"/>
    <dgm:cxn modelId="{8893D692-8F60-4486-9DC6-1125756A08F4}" type="presParOf" srcId="{066AADBA-63D4-4A53-94D8-9E0B656953AB}" destId="{625AE0B9-75C7-4156-B7A3-1B0C7BD5EBDD}" srcOrd="0" destOrd="0" presId="urn:microsoft.com/office/officeart/2005/8/layout/hierarchy4"/>
    <dgm:cxn modelId="{A88C360C-3ED7-4035-8233-8C172E7ECE21}" type="presParOf" srcId="{066AADBA-63D4-4A53-94D8-9E0B656953AB}" destId="{0C48A30B-C0C9-4F9B-8CFE-073F2520127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72130C-3C7A-4CEA-95BD-75A0C3296EA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BE9027-4D45-4D04-8C8F-F960074DB592}">
      <dgm:prSet phldrT="[Text]"/>
      <dgm:spPr/>
      <dgm:t>
        <a:bodyPr/>
        <a:lstStyle/>
        <a:p>
          <a:r>
            <a:rPr lang="ro-RO" dirty="0" smtClean="0"/>
            <a:t>Controale</a:t>
          </a:r>
          <a:endParaRPr lang="en-US" dirty="0"/>
        </a:p>
      </dgm:t>
    </dgm:pt>
    <dgm:pt modelId="{05C9BC3A-5129-4AB6-B7EE-87C0C4131FF5}" type="parTrans" cxnId="{43F17022-F05B-409F-B790-735D8CD34FA5}">
      <dgm:prSet/>
      <dgm:spPr/>
      <dgm:t>
        <a:bodyPr/>
        <a:lstStyle/>
        <a:p>
          <a:endParaRPr lang="en-US"/>
        </a:p>
      </dgm:t>
    </dgm:pt>
    <dgm:pt modelId="{FF878F0C-82A1-4142-86BF-C7A675C7813A}" type="sibTrans" cxnId="{43F17022-F05B-409F-B790-735D8CD34FA5}">
      <dgm:prSet/>
      <dgm:spPr/>
      <dgm:t>
        <a:bodyPr/>
        <a:lstStyle/>
        <a:p>
          <a:endParaRPr lang="en-US"/>
        </a:p>
      </dgm:t>
    </dgm:pt>
    <dgm:pt modelId="{8078483C-E350-4CB9-B430-635993CAFCFB}">
      <dgm:prSet phldrT="[Text]" custT="1"/>
      <dgm:spPr/>
      <dgm:t>
        <a:bodyPr/>
        <a:lstStyle/>
        <a:p>
          <a:r>
            <a:rPr lang="it-IT" altLang="ro-RO" sz="18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poziţionarea</a:t>
          </a:r>
          <a:r>
            <a:rPr lang="it-IT" altLang="ro-RO" sz="1800" dirty="0" smtClean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r>
            <a:rPr lang="it-IT" altLang="ro-RO" sz="18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noilor</a:t>
          </a:r>
          <a:r>
            <a:rPr lang="it-IT" altLang="ro-RO" sz="1800" dirty="0" smtClean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r>
            <a:rPr lang="it-IT" altLang="ro-RO" sz="18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amplasamente</a:t>
          </a:r>
          <a:endParaRPr lang="en-US" sz="1800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5AC99E60-EE9B-46AF-ADB7-4CEDA57A78B9}" type="parTrans" cxnId="{4143570C-B023-406E-9ECF-69544B1F307F}">
      <dgm:prSet/>
      <dgm:spPr/>
      <dgm:t>
        <a:bodyPr/>
        <a:lstStyle/>
        <a:p>
          <a:endParaRPr lang="en-US"/>
        </a:p>
      </dgm:t>
    </dgm:pt>
    <dgm:pt modelId="{78FAE386-6DA6-4D6A-BD0A-EF668641BEF0}" type="sibTrans" cxnId="{4143570C-B023-406E-9ECF-69544B1F307F}">
      <dgm:prSet/>
      <dgm:spPr/>
      <dgm:t>
        <a:bodyPr/>
        <a:lstStyle/>
        <a:p>
          <a:endParaRPr lang="en-US"/>
        </a:p>
      </dgm:t>
    </dgm:pt>
    <dgm:pt modelId="{D8E9069F-C51F-4124-9378-13126F75E82B}">
      <dgm:prSet phldrT="[Text]" custT="1"/>
      <dgm:spPr/>
      <dgm:t>
        <a:bodyPr/>
        <a:lstStyle/>
        <a:p>
          <a:r>
            <a:rPr lang="it-IT" altLang="ro-RO" sz="18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modificările</a:t>
          </a:r>
          <a:r>
            <a:rPr lang="it-IT" altLang="ro-RO" sz="1800" dirty="0" smtClean="0">
              <a:solidFill>
                <a:schemeClr val="bg1"/>
              </a:solidFill>
              <a:latin typeface="Comic Sans MS" panose="030F0702030302020204" pitchFamily="66" charset="0"/>
            </a:rPr>
            <a:t> aduse </a:t>
          </a:r>
          <a:r>
            <a:rPr lang="it-IT" altLang="ro-RO" sz="18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amplasamentelor</a:t>
          </a:r>
          <a:r>
            <a:rPr lang="it-IT" altLang="ro-RO" sz="1800" dirty="0" smtClean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r>
            <a:rPr lang="it-IT" altLang="ro-RO" sz="18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existente</a:t>
          </a:r>
          <a:r>
            <a:rPr lang="it-IT" altLang="ro-RO" sz="1800" dirty="0" smtClean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endParaRPr lang="en-US" sz="1800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BFBE68CB-E715-4C4F-A5FA-4801F30947E0}" type="parTrans" cxnId="{D29662E3-E41B-475F-BD63-9E1F9474BB69}">
      <dgm:prSet/>
      <dgm:spPr/>
      <dgm:t>
        <a:bodyPr/>
        <a:lstStyle/>
        <a:p>
          <a:endParaRPr lang="en-US"/>
        </a:p>
      </dgm:t>
    </dgm:pt>
    <dgm:pt modelId="{7C17006F-FA6C-4920-8281-D3FA76477DC3}" type="sibTrans" cxnId="{D29662E3-E41B-475F-BD63-9E1F9474BB69}">
      <dgm:prSet/>
      <dgm:spPr/>
      <dgm:t>
        <a:bodyPr/>
        <a:lstStyle/>
        <a:p>
          <a:endParaRPr lang="en-US"/>
        </a:p>
      </dgm:t>
    </dgm:pt>
    <dgm:pt modelId="{096DDFFE-85D1-4E78-8F39-1AAB71549B49}">
      <dgm:prSet phldrT="[Text]" custT="1"/>
      <dgm:spPr/>
      <dgm:t>
        <a:bodyPr/>
        <a:lstStyle/>
        <a:p>
          <a:r>
            <a:rPr lang="it-IT" altLang="ro-RO" sz="1800" dirty="0" smtClean="0">
              <a:solidFill>
                <a:schemeClr val="bg1"/>
              </a:solidFill>
              <a:latin typeface="Comic Sans MS" panose="030F0702030302020204" pitchFamily="66" charset="0"/>
            </a:rPr>
            <a:t>noi </a:t>
          </a:r>
          <a:r>
            <a:rPr lang="it-IT" altLang="ro-RO" sz="18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proiecte</a:t>
          </a:r>
          <a:r>
            <a:rPr lang="it-IT" altLang="ro-RO" sz="1800" dirty="0" smtClean="0">
              <a:solidFill>
                <a:schemeClr val="bg1"/>
              </a:solidFill>
              <a:latin typeface="Comic Sans MS" panose="030F0702030302020204" pitchFamily="66" charset="0"/>
            </a:rPr>
            <a:t> de </a:t>
          </a:r>
          <a:r>
            <a:rPr lang="it-IT" altLang="ro-RO" sz="18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dezvoltare</a:t>
          </a:r>
          <a:r>
            <a:rPr lang="ro-RO" altLang="ro-RO" sz="1800" dirty="0" smtClean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r>
            <a:rPr lang="it-IT" altLang="ro-RO" sz="18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în</a:t>
          </a:r>
          <a:r>
            <a:rPr lang="it-IT" altLang="ro-RO" sz="1800" dirty="0" smtClean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r>
            <a:rPr lang="it-IT" altLang="ro-RO" sz="18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vecinătatea</a:t>
          </a:r>
          <a:r>
            <a:rPr lang="it-IT" altLang="ro-RO" sz="1800" dirty="0" smtClean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r>
            <a:rPr lang="it-IT" altLang="ro-RO" sz="18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amplasamentelor</a:t>
          </a:r>
          <a:endParaRPr lang="en-US" sz="1800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82A09C80-CBB0-4B67-9C28-E184AEF10F7E}" type="parTrans" cxnId="{6A020BDB-94FC-48DE-81BD-C79D85CCB775}">
      <dgm:prSet/>
      <dgm:spPr/>
      <dgm:t>
        <a:bodyPr/>
        <a:lstStyle/>
        <a:p>
          <a:endParaRPr lang="en-US"/>
        </a:p>
      </dgm:t>
    </dgm:pt>
    <dgm:pt modelId="{2ABF179F-8606-4135-9F5A-AFABD6EB338A}" type="sibTrans" cxnId="{6A020BDB-94FC-48DE-81BD-C79D85CCB775}">
      <dgm:prSet/>
      <dgm:spPr/>
      <dgm:t>
        <a:bodyPr/>
        <a:lstStyle/>
        <a:p>
          <a:endParaRPr lang="en-US"/>
        </a:p>
      </dgm:t>
    </dgm:pt>
    <dgm:pt modelId="{5AFFC134-CE44-41E5-8A21-BC64153FA26F}" type="pres">
      <dgm:prSet presAssocID="{EF72130C-3C7A-4CEA-95BD-75A0C3296EA2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264ACEB-3C21-49E3-94E4-7A2E5C2114A1}" type="pres">
      <dgm:prSet presAssocID="{7CBE9027-4D45-4D04-8C8F-F960074DB592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FB9288CE-2905-43B9-9D7C-29E57002087E}" type="pres">
      <dgm:prSet presAssocID="{8078483C-E350-4CB9-B430-635993CAFCFB}" presName="Accent" presStyleLbl="node1" presStyleIdx="1" presStyleCnt="2"/>
      <dgm:spPr/>
    </dgm:pt>
    <dgm:pt modelId="{CB70D1D2-3A4B-4CB2-9B39-93EB0E08E009}" type="pres">
      <dgm:prSet presAssocID="{8078483C-E350-4CB9-B430-635993CAFCFB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70A59B60-C699-4C72-9048-C476521D4FBB}" type="pres">
      <dgm:prSet presAssocID="{8078483C-E350-4CB9-B430-635993CAFCFB}" presName="Child1" presStyleLbl="revTx" presStyleIdx="0" presStyleCnt="3" custLinFactNeighborY="-158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B9024-DE75-453B-A0F2-09D80F4C4929}" type="pres">
      <dgm:prSet presAssocID="{D8E9069F-C51F-4124-9378-13126F75E82B}" presName="Image2" presStyleCnt="0"/>
      <dgm:spPr/>
    </dgm:pt>
    <dgm:pt modelId="{8DF7C119-45AE-4BE0-BB7F-97EB52561961}" type="pres">
      <dgm:prSet presAssocID="{D8E9069F-C51F-4124-9378-13126F75E82B}" presName="Image" presStyleLbl="fgImgPlace1" presStyleIdx="1" presStyleCnt="3"/>
      <dgm:spPr>
        <a:blipFill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707B2E-33F7-47BD-9CCB-E2E484531E12}" type="pres">
      <dgm:prSet presAssocID="{D8E9069F-C51F-4124-9378-13126F75E82B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ADB41-E985-4712-962F-2C6CEDC4586D}" type="pres">
      <dgm:prSet presAssocID="{096DDFFE-85D1-4E78-8F39-1AAB71549B49}" presName="Image3" presStyleCnt="0"/>
      <dgm:spPr/>
    </dgm:pt>
    <dgm:pt modelId="{5FA78F71-E0D5-408D-89EB-5D5C94804810}" type="pres">
      <dgm:prSet presAssocID="{096DDFFE-85D1-4E78-8F39-1AAB71549B49}" presName="Image" presStyleLbl="fgImgPlace1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E83F3760-424C-42D8-B309-D5AF2429878A}" type="pres">
      <dgm:prSet presAssocID="{096DDFFE-85D1-4E78-8F39-1AAB71549B49}" presName="Child3" presStyleLbl="revTx" presStyleIdx="2" presStyleCnt="3" custLinFactNeighborX="3518" custLinFactNeighborY="188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20BDB-94FC-48DE-81BD-C79D85CCB775}" srcId="{7CBE9027-4D45-4D04-8C8F-F960074DB592}" destId="{096DDFFE-85D1-4E78-8F39-1AAB71549B49}" srcOrd="2" destOrd="0" parTransId="{82A09C80-CBB0-4B67-9C28-E184AEF10F7E}" sibTransId="{2ABF179F-8606-4135-9F5A-AFABD6EB338A}"/>
    <dgm:cxn modelId="{164BA602-ED9E-4E9F-8CDF-C622F3142090}" type="presOf" srcId="{EF72130C-3C7A-4CEA-95BD-75A0C3296EA2}" destId="{5AFFC134-CE44-41E5-8A21-BC64153FA26F}" srcOrd="0" destOrd="0" presId="urn:microsoft.com/office/officeart/2011/layout/RadialPictureList"/>
    <dgm:cxn modelId="{4143570C-B023-406E-9ECF-69544B1F307F}" srcId="{7CBE9027-4D45-4D04-8C8F-F960074DB592}" destId="{8078483C-E350-4CB9-B430-635993CAFCFB}" srcOrd="0" destOrd="0" parTransId="{5AC99E60-EE9B-46AF-ADB7-4CEDA57A78B9}" sibTransId="{78FAE386-6DA6-4D6A-BD0A-EF668641BEF0}"/>
    <dgm:cxn modelId="{CB50E896-64CE-458D-BC21-E360A0078E1D}" type="presOf" srcId="{7CBE9027-4D45-4D04-8C8F-F960074DB592}" destId="{1264ACEB-3C21-49E3-94E4-7A2E5C2114A1}" srcOrd="0" destOrd="0" presId="urn:microsoft.com/office/officeart/2011/layout/RadialPictureList"/>
    <dgm:cxn modelId="{7E81E79E-97C0-467C-B237-E96ED650F2CE}" type="presOf" srcId="{096DDFFE-85D1-4E78-8F39-1AAB71549B49}" destId="{E83F3760-424C-42D8-B309-D5AF2429878A}" srcOrd="0" destOrd="0" presId="urn:microsoft.com/office/officeart/2011/layout/RadialPictureList"/>
    <dgm:cxn modelId="{43F17022-F05B-409F-B790-735D8CD34FA5}" srcId="{EF72130C-3C7A-4CEA-95BD-75A0C3296EA2}" destId="{7CBE9027-4D45-4D04-8C8F-F960074DB592}" srcOrd="0" destOrd="0" parTransId="{05C9BC3A-5129-4AB6-B7EE-87C0C4131FF5}" sibTransId="{FF878F0C-82A1-4142-86BF-C7A675C7813A}"/>
    <dgm:cxn modelId="{D29662E3-E41B-475F-BD63-9E1F9474BB69}" srcId="{7CBE9027-4D45-4D04-8C8F-F960074DB592}" destId="{D8E9069F-C51F-4124-9378-13126F75E82B}" srcOrd="1" destOrd="0" parTransId="{BFBE68CB-E715-4C4F-A5FA-4801F30947E0}" sibTransId="{7C17006F-FA6C-4920-8281-D3FA76477DC3}"/>
    <dgm:cxn modelId="{9CADCAFF-92DB-4679-8EBA-72ADC3A51DC4}" type="presOf" srcId="{8078483C-E350-4CB9-B430-635993CAFCFB}" destId="{70A59B60-C699-4C72-9048-C476521D4FBB}" srcOrd="0" destOrd="0" presId="urn:microsoft.com/office/officeart/2011/layout/RadialPictureList"/>
    <dgm:cxn modelId="{6864D778-2930-4A6B-8EBE-24811DB06EBD}" type="presOf" srcId="{D8E9069F-C51F-4124-9378-13126F75E82B}" destId="{62707B2E-33F7-47BD-9CCB-E2E484531E12}" srcOrd="0" destOrd="0" presId="urn:microsoft.com/office/officeart/2011/layout/RadialPictureList"/>
    <dgm:cxn modelId="{3F266F10-F639-41D2-B763-95F2D222877F}" type="presParOf" srcId="{5AFFC134-CE44-41E5-8A21-BC64153FA26F}" destId="{1264ACEB-3C21-49E3-94E4-7A2E5C2114A1}" srcOrd="0" destOrd="0" presId="urn:microsoft.com/office/officeart/2011/layout/RadialPictureList"/>
    <dgm:cxn modelId="{4373D26E-CCBB-461A-8154-02A011CB729E}" type="presParOf" srcId="{5AFFC134-CE44-41E5-8A21-BC64153FA26F}" destId="{FB9288CE-2905-43B9-9D7C-29E57002087E}" srcOrd="1" destOrd="0" presId="urn:microsoft.com/office/officeart/2011/layout/RadialPictureList"/>
    <dgm:cxn modelId="{BB624141-7A61-44ED-8281-08D0508D64F9}" type="presParOf" srcId="{5AFFC134-CE44-41E5-8A21-BC64153FA26F}" destId="{CB70D1D2-3A4B-4CB2-9B39-93EB0E08E009}" srcOrd="2" destOrd="0" presId="urn:microsoft.com/office/officeart/2011/layout/RadialPictureList"/>
    <dgm:cxn modelId="{BE12AD92-F04A-425E-B45A-4F0CF21E2DE0}" type="presParOf" srcId="{5AFFC134-CE44-41E5-8A21-BC64153FA26F}" destId="{70A59B60-C699-4C72-9048-C476521D4FBB}" srcOrd="3" destOrd="0" presId="urn:microsoft.com/office/officeart/2011/layout/RadialPictureList"/>
    <dgm:cxn modelId="{3575D04B-1224-45D6-B31F-71727505AE6C}" type="presParOf" srcId="{5AFFC134-CE44-41E5-8A21-BC64153FA26F}" destId="{80DB9024-DE75-453B-A0F2-09D80F4C4929}" srcOrd="4" destOrd="0" presId="urn:microsoft.com/office/officeart/2011/layout/RadialPictureList"/>
    <dgm:cxn modelId="{B20813C3-FD53-4F9E-8BA3-E900563B3F3B}" type="presParOf" srcId="{80DB9024-DE75-453B-A0F2-09D80F4C4929}" destId="{8DF7C119-45AE-4BE0-BB7F-97EB52561961}" srcOrd="0" destOrd="0" presId="urn:microsoft.com/office/officeart/2011/layout/RadialPictureList"/>
    <dgm:cxn modelId="{0BD05EF4-8F7E-499D-8062-31E069D96E98}" type="presParOf" srcId="{5AFFC134-CE44-41E5-8A21-BC64153FA26F}" destId="{62707B2E-33F7-47BD-9CCB-E2E484531E12}" srcOrd="5" destOrd="0" presId="urn:microsoft.com/office/officeart/2011/layout/RadialPictureList"/>
    <dgm:cxn modelId="{B7A9B7EC-10FB-44A8-A6E9-CDA2ACC4290E}" type="presParOf" srcId="{5AFFC134-CE44-41E5-8A21-BC64153FA26F}" destId="{D68ADB41-E985-4712-962F-2C6CEDC4586D}" srcOrd="6" destOrd="0" presId="urn:microsoft.com/office/officeart/2011/layout/RadialPictureList"/>
    <dgm:cxn modelId="{3ECDA5ED-BFFB-4C61-881C-0CD21AA95E99}" type="presParOf" srcId="{D68ADB41-E985-4712-962F-2C6CEDC4586D}" destId="{5FA78F71-E0D5-408D-89EB-5D5C94804810}" srcOrd="0" destOrd="0" presId="urn:microsoft.com/office/officeart/2011/layout/RadialPictureList"/>
    <dgm:cxn modelId="{B8231222-5CAC-4202-BCDE-3F7126A9E787}" type="presParOf" srcId="{5AFFC134-CE44-41E5-8A21-BC64153FA26F}" destId="{E83F3760-424C-42D8-B309-D5AF2429878A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B1E89-4D69-4393-AF7E-ADE44E7ADDD5}">
      <dsp:nvSpPr>
        <dsp:cNvPr id="0" name=""/>
        <dsp:cNvSpPr/>
      </dsp:nvSpPr>
      <dsp:spPr>
        <a:xfrm>
          <a:off x="809" y="2297"/>
          <a:ext cx="8818853" cy="19880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Comic Sans MS" panose="030F0702030302020204" pitchFamily="66" charset="0"/>
            </a:rPr>
            <a:t>Seveso</a:t>
          </a:r>
          <a:r>
            <a:rPr lang="en-US" sz="6500" kern="1200" dirty="0" smtClean="0">
              <a:latin typeface="Comic Sans MS" panose="030F0702030302020204" pitchFamily="66" charset="0"/>
            </a:rPr>
            <a:t> objectives</a:t>
          </a:r>
          <a:endParaRPr lang="en-US" sz="6500" kern="1200" dirty="0">
            <a:latin typeface="Comic Sans MS" panose="030F0702030302020204" pitchFamily="66" charset="0"/>
          </a:endParaRPr>
        </a:p>
      </dsp:txBody>
      <dsp:txXfrm>
        <a:off x="59038" y="60526"/>
        <a:ext cx="8702395" cy="1871637"/>
      </dsp:txXfrm>
    </dsp:sp>
    <dsp:sp modelId="{B57D56F8-B212-424B-985C-7B0871D16BBD}">
      <dsp:nvSpPr>
        <dsp:cNvPr id="0" name=""/>
        <dsp:cNvSpPr/>
      </dsp:nvSpPr>
      <dsp:spPr>
        <a:xfrm>
          <a:off x="46516" y="2170173"/>
          <a:ext cx="4213488" cy="162936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i="0" kern="1200" dirty="0" smtClean="0">
              <a:latin typeface="Comic Sans MS" panose="030F0702030302020204" pitchFamily="66" charset="0"/>
            </a:rPr>
            <a:t>Prevent major accidents </a:t>
          </a:r>
          <a:endParaRPr lang="en-US" sz="2500" kern="1200" dirty="0">
            <a:latin typeface="Comic Sans MS" panose="030F0702030302020204" pitchFamily="66" charset="0"/>
          </a:endParaRPr>
        </a:p>
      </dsp:txBody>
      <dsp:txXfrm>
        <a:off x="94238" y="2217895"/>
        <a:ext cx="4118044" cy="1533919"/>
      </dsp:txXfrm>
    </dsp:sp>
    <dsp:sp modelId="{4087A7C5-3E0E-4592-8308-02794E1A4618}">
      <dsp:nvSpPr>
        <dsp:cNvPr id="0" name=""/>
        <dsp:cNvSpPr/>
      </dsp:nvSpPr>
      <dsp:spPr>
        <a:xfrm>
          <a:off x="9416" y="3978979"/>
          <a:ext cx="1552575" cy="147272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Safety Management </a:t>
          </a:r>
          <a:endParaRPr lang="en-US" sz="16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2551" y="4022114"/>
        <a:ext cx="1466305" cy="1386451"/>
      </dsp:txXfrm>
    </dsp:sp>
    <dsp:sp modelId="{695F73E0-F641-4574-8157-E81B82DF5BC3}">
      <dsp:nvSpPr>
        <dsp:cNvPr id="0" name=""/>
        <dsp:cNvSpPr/>
      </dsp:nvSpPr>
      <dsp:spPr>
        <a:xfrm>
          <a:off x="3654602" y="4076356"/>
          <a:ext cx="1529058" cy="133385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/>
            </a:gs>
            <a:gs pos="100000">
              <a:schemeClr val="accent2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>
              <a:solidFill>
                <a:srgbClr val="C00000"/>
              </a:solidFill>
              <a:latin typeface="Comic Sans MS" panose="030F0702030302020204" pitchFamily="66" charset="0"/>
            </a:rPr>
            <a:t>Land use Planning </a:t>
          </a:r>
          <a:endParaRPr lang="en-US" sz="1600" b="1" kern="1200" dirty="0">
            <a:solidFill>
              <a:srgbClr val="C00000"/>
            </a:solidFill>
            <a:latin typeface="Comic Sans MS" panose="030F0702030302020204" pitchFamily="66" charset="0"/>
          </a:endParaRPr>
        </a:p>
      </dsp:txBody>
      <dsp:txXfrm>
        <a:off x="3693669" y="4115423"/>
        <a:ext cx="1450924" cy="1255719"/>
      </dsp:txXfrm>
    </dsp:sp>
    <dsp:sp modelId="{120F3770-6875-4239-8802-81FCC337A1FC}">
      <dsp:nvSpPr>
        <dsp:cNvPr id="0" name=""/>
        <dsp:cNvSpPr/>
      </dsp:nvSpPr>
      <dsp:spPr>
        <a:xfrm>
          <a:off x="1761611" y="3959674"/>
          <a:ext cx="1660039" cy="149099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Inspection</a:t>
          </a:r>
          <a:endParaRPr lang="en-US" sz="16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1805281" y="4003344"/>
        <a:ext cx="1572699" cy="1403652"/>
      </dsp:txXfrm>
    </dsp:sp>
    <dsp:sp modelId="{8400BFFA-00CE-4C09-8230-C07BD88C5E67}">
      <dsp:nvSpPr>
        <dsp:cNvPr id="0" name=""/>
        <dsp:cNvSpPr/>
      </dsp:nvSpPr>
      <dsp:spPr>
        <a:xfrm>
          <a:off x="4718231" y="2170173"/>
          <a:ext cx="3722003" cy="152196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i="0" kern="1200" dirty="0" smtClean="0">
              <a:latin typeface="Comic Sans MS" panose="030F0702030302020204" pitchFamily="66" charset="0"/>
            </a:rPr>
            <a:t>Limit consequences on human health and  environment</a:t>
          </a:r>
          <a:endParaRPr lang="en-US" sz="2500" kern="1200" dirty="0">
            <a:latin typeface="Comic Sans MS" panose="030F0702030302020204" pitchFamily="66" charset="0"/>
          </a:endParaRPr>
        </a:p>
      </dsp:txBody>
      <dsp:txXfrm>
        <a:off x="4762808" y="2214750"/>
        <a:ext cx="3632849" cy="1432812"/>
      </dsp:txXfrm>
    </dsp:sp>
    <dsp:sp modelId="{73DC704F-3B19-477B-ADE7-C73B4CC07292}">
      <dsp:nvSpPr>
        <dsp:cNvPr id="0" name=""/>
        <dsp:cNvSpPr/>
      </dsp:nvSpPr>
      <dsp:spPr>
        <a:xfrm>
          <a:off x="7165172" y="3974227"/>
          <a:ext cx="1655291" cy="135977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anose="030F0702030302020204" pitchFamily="66" charset="0"/>
            </a:rPr>
            <a:t>Emergency planning</a:t>
          </a:r>
          <a:endParaRPr lang="en-US" sz="1600" kern="1200" dirty="0">
            <a:latin typeface="Comic Sans MS" panose="030F0702030302020204" pitchFamily="66" charset="0"/>
          </a:endParaRPr>
        </a:p>
      </dsp:txBody>
      <dsp:txXfrm>
        <a:off x="7204999" y="4014054"/>
        <a:ext cx="1575637" cy="1280124"/>
      </dsp:txXfrm>
    </dsp:sp>
    <dsp:sp modelId="{625AE0B9-75C7-4156-B7A3-1B0C7BD5EBDD}">
      <dsp:nvSpPr>
        <dsp:cNvPr id="0" name=""/>
        <dsp:cNvSpPr/>
      </dsp:nvSpPr>
      <dsp:spPr>
        <a:xfrm>
          <a:off x="5352748" y="4051266"/>
          <a:ext cx="1735899" cy="128273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anose="030F0702030302020204" pitchFamily="66" charset="0"/>
            </a:rPr>
            <a:t>Information to the public</a:t>
          </a:r>
          <a:endParaRPr lang="en-US" sz="1600" kern="1200" dirty="0">
            <a:latin typeface="Comic Sans MS" panose="030F0702030302020204" pitchFamily="66" charset="0"/>
          </a:endParaRPr>
        </a:p>
      </dsp:txBody>
      <dsp:txXfrm>
        <a:off x="5390318" y="4088836"/>
        <a:ext cx="1660759" cy="1207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4ACEB-3C21-49E3-94E4-7A2E5C2114A1}">
      <dsp:nvSpPr>
        <dsp:cNvPr id="0" name=""/>
        <dsp:cNvSpPr/>
      </dsp:nvSpPr>
      <dsp:spPr>
        <a:xfrm>
          <a:off x="2636875" y="1229913"/>
          <a:ext cx="2211968" cy="22120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900" kern="1200" dirty="0" smtClean="0"/>
            <a:t>Controale</a:t>
          </a:r>
          <a:endParaRPr lang="en-US" sz="2900" kern="1200" dirty="0"/>
        </a:p>
      </dsp:txBody>
      <dsp:txXfrm>
        <a:off x="2960810" y="1553864"/>
        <a:ext cx="1564098" cy="1564176"/>
      </dsp:txXfrm>
    </dsp:sp>
    <dsp:sp modelId="{FB9288CE-2905-43B9-9D7C-29E57002087E}">
      <dsp:nvSpPr>
        <dsp:cNvPr id="0" name=""/>
        <dsp:cNvSpPr/>
      </dsp:nvSpPr>
      <dsp:spPr>
        <a:xfrm>
          <a:off x="1496194" y="0"/>
          <a:ext cx="4458964" cy="464819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0D1D2-3A4B-4CB2-9B39-93EB0E08E009}">
      <dsp:nvSpPr>
        <dsp:cNvPr id="0" name=""/>
        <dsp:cNvSpPr/>
      </dsp:nvSpPr>
      <dsp:spPr>
        <a:xfrm>
          <a:off x="4779451" y="391843"/>
          <a:ext cx="1184959" cy="118529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59B60-C699-4C72-9048-C476521D4FBB}">
      <dsp:nvSpPr>
        <dsp:cNvPr id="0" name=""/>
        <dsp:cNvSpPr/>
      </dsp:nvSpPr>
      <dsp:spPr>
        <a:xfrm>
          <a:off x="6054291" y="228603"/>
          <a:ext cx="1586114" cy="1147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it-IT" altLang="ro-RO" sz="1800" kern="12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poziţionarea</a:t>
          </a:r>
          <a:r>
            <a:rPr lang="it-IT" altLang="ro-RO" sz="180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r>
            <a:rPr lang="it-IT" altLang="ro-RO" sz="1800" kern="12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noilor</a:t>
          </a:r>
          <a:r>
            <a:rPr lang="it-IT" altLang="ro-RO" sz="180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r>
            <a:rPr lang="it-IT" altLang="ro-RO" sz="1800" kern="12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amplasamente</a:t>
          </a:r>
          <a:endParaRPr lang="en-US" sz="1800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6054291" y="228603"/>
        <a:ext cx="1586114" cy="1147175"/>
      </dsp:txXfrm>
    </dsp:sp>
    <dsp:sp modelId="{8DF7C119-45AE-4BE0-BB7F-97EB52561961}">
      <dsp:nvSpPr>
        <dsp:cNvPr id="0" name=""/>
        <dsp:cNvSpPr/>
      </dsp:nvSpPr>
      <dsp:spPr>
        <a:xfrm>
          <a:off x="5237442" y="1740286"/>
          <a:ext cx="1184959" cy="1185291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07B2E-33F7-47BD-9CCB-E2E484531E12}">
      <dsp:nvSpPr>
        <dsp:cNvPr id="0" name=""/>
        <dsp:cNvSpPr/>
      </dsp:nvSpPr>
      <dsp:spPr>
        <a:xfrm>
          <a:off x="6518890" y="1757019"/>
          <a:ext cx="1586114" cy="1147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it-IT" altLang="ro-RO" sz="1800" kern="12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modificările</a:t>
          </a:r>
          <a:r>
            <a:rPr lang="it-IT" altLang="ro-RO" sz="180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 aduse </a:t>
          </a:r>
          <a:r>
            <a:rPr lang="it-IT" altLang="ro-RO" sz="1800" kern="12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amplasamentelor</a:t>
          </a:r>
          <a:r>
            <a:rPr lang="it-IT" altLang="ro-RO" sz="180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r>
            <a:rPr lang="it-IT" altLang="ro-RO" sz="1800" kern="12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existente</a:t>
          </a:r>
          <a:r>
            <a:rPr lang="it-IT" altLang="ro-RO" sz="180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endParaRPr lang="en-US" sz="1800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6518890" y="1757019"/>
        <a:ext cx="1586114" cy="1147175"/>
      </dsp:txXfrm>
    </dsp:sp>
    <dsp:sp modelId="{5FA78F71-E0D5-408D-89EB-5D5C94804810}">
      <dsp:nvSpPr>
        <dsp:cNvPr id="0" name=""/>
        <dsp:cNvSpPr/>
      </dsp:nvSpPr>
      <dsp:spPr>
        <a:xfrm>
          <a:off x="4779451" y="3107786"/>
          <a:ext cx="1184959" cy="118529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F3760-424C-42D8-B309-D5AF2429878A}">
      <dsp:nvSpPr>
        <dsp:cNvPr id="0" name=""/>
        <dsp:cNvSpPr/>
      </dsp:nvSpPr>
      <dsp:spPr>
        <a:xfrm>
          <a:off x="6110090" y="3348624"/>
          <a:ext cx="1586114" cy="1147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it-IT" altLang="ro-RO" sz="180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noi </a:t>
          </a:r>
          <a:r>
            <a:rPr lang="it-IT" altLang="ro-RO" sz="1800" kern="12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proiecte</a:t>
          </a:r>
          <a:r>
            <a:rPr lang="it-IT" altLang="ro-RO" sz="180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 de </a:t>
          </a:r>
          <a:r>
            <a:rPr lang="it-IT" altLang="ro-RO" sz="1800" kern="12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dezvoltare</a:t>
          </a:r>
          <a:r>
            <a:rPr lang="ro-RO" altLang="ro-RO" sz="180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r>
            <a:rPr lang="it-IT" altLang="ro-RO" sz="1800" kern="12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în</a:t>
          </a:r>
          <a:r>
            <a:rPr lang="it-IT" altLang="ro-RO" sz="180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r>
            <a:rPr lang="it-IT" altLang="ro-RO" sz="1800" kern="12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vecinătatea</a:t>
          </a:r>
          <a:r>
            <a:rPr lang="it-IT" altLang="ro-RO" sz="180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r>
            <a:rPr lang="it-IT" altLang="ro-RO" sz="1800" kern="12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amplasamentelor</a:t>
          </a:r>
          <a:endParaRPr lang="en-US" sz="1800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6110090" y="3348624"/>
        <a:ext cx="1586114" cy="1147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990B0-5BEE-466B-853C-9608DB6BC8FB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188CF-D49B-46CE-9D2C-173C289C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6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err="1" smtClean="0"/>
              <a:t>Autorităţile</a:t>
            </a:r>
            <a:r>
              <a:rPr lang="vi-VN" sz="1200" dirty="0" smtClean="0"/>
              <a:t> </a:t>
            </a:r>
            <a:r>
              <a:rPr lang="vi-VN" sz="1200" dirty="0" err="1" smtClean="0"/>
              <a:t>administraţiei</a:t>
            </a:r>
            <a:r>
              <a:rPr lang="vi-VN" sz="1200" dirty="0" smtClean="0"/>
              <a:t> </a:t>
            </a:r>
            <a:r>
              <a:rPr lang="vi-VN" sz="1200" dirty="0" err="1" smtClean="0"/>
              <a:t>publice</a:t>
            </a:r>
            <a:r>
              <a:rPr lang="vi-VN" sz="1200" dirty="0" smtClean="0"/>
              <a:t> </a:t>
            </a:r>
            <a:r>
              <a:rPr lang="vi-VN" sz="1200" dirty="0" err="1" smtClean="0"/>
              <a:t>responsabile</a:t>
            </a:r>
            <a:r>
              <a:rPr lang="vi-VN" sz="1200" dirty="0" smtClean="0"/>
              <a:t> cu </a:t>
            </a:r>
            <a:r>
              <a:rPr lang="vi-VN" sz="1200" dirty="0" err="1" smtClean="0"/>
              <a:t>amenajarea</a:t>
            </a:r>
            <a:r>
              <a:rPr lang="vi-VN" sz="1200" dirty="0" smtClean="0"/>
              <a:t> </a:t>
            </a:r>
            <a:r>
              <a:rPr lang="vi-VN" sz="1200" dirty="0" err="1" smtClean="0"/>
              <a:t>teritoriului</a:t>
            </a:r>
            <a:r>
              <a:rPr lang="vi-VN" sz="1200" dirty="0" smtClean="0"/>
              <a:t> </a:t>
            </a:r>
            <a:r>
              <a:rPr lang="vi-VN" sz="1200" dirty="0" err="1" smtClean="0"/>
              <a:t>şi</a:t>
            </a:r>
            <a:r>
              <a:rPr lang="vi-VN" sz="1200" dirty="0" smtClean="0"/>
              <a:t> cu </a:t>
            </a:r>
            <a:r>
              <a:rPr lang="vi-VN" sz="1200" dirty="0" err="1" smtClean="0"/>
              <a:t>urbanismul</a:t>
            </a:r>
            <a:r>
              <a:rPr lang="vi-VN" sz="1200" dirty="0" smtClean="0"/>
              <a:t>, </a:t>
            </a:r>
            <a:r>
              <a:rPr lang="vi-VN" sz="1200" dirty="0" err="1" smtClean="0"/>
              <a:t>în</a:t>
            </a:r>
            <a:r>
              <a:rPr lang="vi-VN" sz="1200" dirty="0" smtClean="0"/>
              <a:t> </a:t>
            </a:r>
            <a:r>
              <a:rPr lang="vi-VN" sz="1200" dirty="0" err="1" smtClean="0"/>
              <a:t>colaborare</a:t>
            </a:r>
            <a:r>
              <a:rPr lang="vi-VN" sz="1200" dirty="0" smtClean="0"/>
              <a:t> cu </a:t>
            </a:r>
            <a:r>
              <a:rPr lang="vi-VN" sz="1200" dirty="0" err="1" smtClean="0"/>
              <a:t>autorităţile</a:t>
            </a:r>
            <a:r>
              <a:rPr lang="vi-VN" sz="1200" dirty="0" smtClean="0"/>
              <a:t> </a:t>
            </a:r>
            <a:r>
              <a:rPr lang="vi-VN" sz="1200" dirty="0" err="1" smtClean="0"/>
              <a:t>competente</a:t>
            </a:r>
            <a:r>
              <a:rPr lang="vi-VN" sz="1200" dirty="0" smtClean="0"/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teritoriale</a:t>
            </a:r>
            <a:r>
              <a:rPr lang="vi-VN" sz="1200" dirty="0" smtClean="0"/>
              <a:t> se </a:t>
            </a:r>
            <a:r>
              <a:rPr lang="vi-VN" sz="1200" dirty="0" err="1" smtClean="0"/>
              <a:t>asigură</a:t>
            </a:r>
            <a:r>
              <a:rPr lang="vi-VN" sz="1200" dirty="0" smtClean="0"/>
              <a:t> </a:t>
            </a:r>
            <a:r>
              <a:rPr lang="vi-VN" sz="1200" dirty="0" err="1" smtClean="0"/>
              <a:t>că</a:t>
            </a:r>
            <a:r>
              <a:rPr lang="vi-VN" sz="1200" dirty="0" smtClean="0"/>
              <a:t> </a:t>
            </a:r>
            <a:r>
              <a:rPr lang="vi-VN" sz="1200" dirty="0" err="1" smtClean="0"/>
              <a:t>obiectivele</a:t>
            </a:r>
            <a:r>
              <a:rPr lang="vi-VN" sz="1200" dirty="0" smtClean="0"/>
              <a:t> de </a:t>
            </a:r>
            <a:r>
              <a:rPr lang="vi-VN" sz="1200" dirty="0" err="1" smtClean="0"/>
              <a:t>prevenire</a:t>
            </a:r>
            <a:r>
              <a:rPr lang="vi-VN" sz="1200" dirty="0" smtClean="0"/>
              <a:t> a </a:t>
            </a:r>
            <a:r>
              <a:rPr lang="vi-VN" sz="1200" dirty="0" err="1" smtClean="0"/>
              <a:t>accidentelor</a:t>
            </a:r>
            <a:r>
              <a:rPr lang="vi-VN" sz="1200" dirty="0" smtClean="0"/>
              <a:t> </a:t>
            </a:r>
            <a:r>
              <a:rPr lang="vi-VN" sz="1200" dirty="0" err="1" smtClean="0"/>
              <a:t>majore</a:t>
            </a:r>
            <a:r>
              <a:rPr lang="vi-VN" sz="1200" dirty="0" smtClean="0"/>
              <a:t> </a:t>
            </a:r>
            <a:r>
              <a:rPr lang="vi-VN" sz="1200" dirty="0" err="1" smtClean="0"/>
              <a:t>şi</a:t>
            </a:r>
            <a:r>
              <a:rPr lang="vi-VN" sz="1200" dirty="0" smtClean="0"/>
              <a:t> de </a:t>
            </a:r>
            <a:r>
              <a:rPr lang="vi-VN" sz="1200" dirty="0" err="1" smtClean="0"/>
              <a:t>limitare</a:t>
            </a:r>
            <a:r>
              <a:rPr lang="vi-VN" sz="1200" dirty="0" smtClean="0"/>
              <a:t> a </a:t>
            </a:r>
            <a:r>
              <a:rPr lang="vi-VN" sz="1200" dirty="0" err="1" smtClean="0"/>
              <a:t>consecinţelor</a:t>
            </a:r>
            <a:r>
              <a:rPr lang="vi-VN" sz="1200" dirty="0" smtClean="0"/>
              <a:t> </a:t>
            </a:r>
            <a:r>
              <a:rPr lang="vi-VN" sz="1200" dirty="0" err="1" smtClean="0"/>
              <a:t>unor</a:t>
            </a:r>
            <a:r>
              <a:rPr lang="vi-VN" sz="1200" dirty="0" smtClean="0"/>
              <a:t> </a:t>
            </a:r>
            <a:r>
              <a:rPr lang="vi-VN" sz="1200" dirty="0" err="1" smtClean="0"/>
              <a:t>astfel</a:t>
            </a:r>
            <a:r>
              <a:rPr lang="vi-VN" sz="1200" dirty="0" smtClean="0"/>
              <a:t> de </a:t>
            </a:r>
            <a:r>
              <a:rPr lang="vi-VN" sz="1200" dirty="0" err="1" smtClean="0"/>
              <a:t>accidente</a:t>
            </a:r>
            <a:r>
              <a:rPr lang="vi-VN" sz="1200" dirty="0" smtClean="0"/>
              <a:t> </a:t>
            </a:r>
            <a:r>
              <a:rPr lang="vi-VN" sz="1200" dirty="0" err="1" smtClean="0"/>
              <a:t>pentru</a:t>
            </a:r>
            <a:r>
              <a:rPr lang="vi-VN" sz="1200" dirty="0" smtClean="0"/>
              <a:t> </a:t>
            </a:r>
            <a:r>
              <a:rPr lang="vi-VN" sz="1200" dirty="0" err="1" smtClean="0"/>
              <a:t>sănătatea</a:t>
            </a:r>
            <a:r>
              <a:rPr lang="vi-VN" sz="1200" dirty="0" smtClean="0"/>
              <a:t> </a:t>
            </a:r>
            <a:r>
              <a:rPr lang="vi-VN" sz="1200" dirty="0" err="1" smtClean="0"/>
              <a:t>umană</a:t>
            </a:r>
            <a:r>
              <a:rPr lang="vi-VN" sz="1200" dirty="0" smtClean="0"/>
              <a:t> </a:t>
            </a:r>
            <a:r>
              <a:rPr lang="vi-VN" sz="1200" dirty="0" err="1" smtClean="0"/>
              <a:t>şi</a:t>
            </a:r>
            <a:r>
              <a:rPr lang="vi-VN" sz="1200" dirty="0" smtClean="0"/>
              <a:t> </a:t>
            </a:r>
            <a:r>
              <a:rPr lang="vi-VN" sz="1200" dirty="0" err="1" smtClean="0"/>
              <a:t>pentru</a:t>
            </a:r>
            <a:r>
              <a:rPr lang="vi-VN" sz="1200" dirty="0" smtClean="0"/>
              <a:t> </a:t>
            </a:r>
            <a:r>
              <a:rPr lang="vi-VN" sz="1200" dirty="0" err="1" smtClean="0"/>
              <a:t>mediu</a:t>
            </a:r>
            <a:r>
              <a:rPr lang="vi-VN" sz="1200" dirty="0" smtClean="0"/>
              <a:t> </a:t>
            </a:r>
            <a:r>
              <a:rPr lang="vi-VN" sz="1200" dirty="0" err="1" smtClean="0"/>
              <a:t>sunt</a:t>
            </a:r>
            <a:r>
              <a:rPr lang="vi-VN" sz="1200" dirty="0" smtClean="0"/>
              <a:t> </a:t>
            </a:r>
            <a:r>
              <a:rPr lang="vi-VN" sz="1200" dirty="0" err="1" smtClean="0"/>
              <a:t>incluse</a:t>
            </a:r>
            <a:r>
              <a:rPr lang="vi-VN" sz="1200" dirty="0" smtClean="0"/>
              <a:t> </a:t>
            </a:r>
            <a:r>
              <a:rPr lang="vi-VN" sz="1200" dirty="0" err="1" smtClean="0"/>
              <a:t>în</a:t>
            </a:r>
            <a:r>
              <a:rPr lang="vi-VN" sz="1200" dirty="0" smtClean="0"/>
              <a:t> </a:t>
            </a:r>
            <a:r>
              <a:rPr lang="vi-VN" sz="1200" dirty="0" err="1" smtClean="0"/>
              <a:t>cadrul</a:t>
            </a:r>
            <a:r>
              <a:rPr lang="vi-VN" sz="1200" dirty="0" smtClean="0"/>
              <a:t> </a:t>
            </a:r>
            <a:r>
              <a:rPr lang="vi-VN" sz="1200" dirty="0" err="1" smtClean="0"/>
              <a:t>politicilor</a:t>
            </a:r>
            <a:r>
              <a:rPr lang="vi-VN" sz="1200" dirty="0" smtClean="0"/>
              <a:t> de </a:t>
            </a:r>
            <a:r>
              <a:rPr lang="vi-VN" sz="1200" dirty="0" err="1" smtClean="0"/>
              <a:t>amenajare</a:t>
            </a:r>
            <a:r>
              <a:rPr lang="vi-VN" sz="1200" dirty="0" smtClean="0"/>
              <a:t> a </a:t>
            </a:r>
            <a:r>
              <a:rPr lang="vi-VN" sz="1200" dirty="0" err="1" smtClean="0"/>
              <a:t>teritoriului</a:t>
            </a:r>
            <a:r>
              <a:rPr lang="vi-VN" sz="1200" dirty="0" smtClean="0"/>
              <a:t> sau </a:t>
            </a:r>
            <a:r>
              <a:rPr lang="vi-VN" sz="1200" dirty="0" err="1" smtClean="0"/>
              <a:t>al</a:t>
            </a:r>
            <a:r>
              <a:rPr lang="vi-VN" sz="1200" dirty="0" smtClean="0"/>
              <a:t> </a:t>
            </a:r>
            <a:r>
              <a:rPr lang="vi-VN" sz="1200" dirty="0" err="1" smtClean="0"/>
              <a:t>altor</a:t>
            </a:r>
            <a:r>
              <a:rPr lang="vi-VN" sz="1200" dirty="0" smtClean="0"/>
              <a:t> </a:t>
            </a:r>
            <a:r>
              <a:rPr lang="vi-VN" sz="1200" dirty="0" err="1" smtClean="0"/>
              <a:t>politici</a:t>
            </a:r>
            <a:r>
              <a:rPr lang="vi-VN" sz="1200" dirty="0" smtClean="0"/>
              <a:t> </a:t>
            </a:r>
            <a:r>
              <a:rPr lang="vi-VN" sz="1200" dirty="0" err="1" smtClean="0"/>
              <a:t>relevante</a:t>
            </a:r>
            <a:r>
              <a:rPr lang="vi-VN" sz="1200" dirty="0" smtClean="0"/>
              <a:t>. </a:t>
            </a:r>
            <a:r>
              <a:rPr lang="vi-VN" sz="1200" dirty="0" err="1" smtClean="0"/>
              <a:t>În</a:t>
            </a:r>
            <a:r>
              <a:rPr lang="vi-VN" sz="1200" dirty="0" smtClean="0"/>
              <a:t> </a:t>
            </a:r>
            <a:r>
              <a:rPr lang="vi-VN" sz="1200" dirty="0" err="1" smtClean="0"/>
              <a:t>acest</a:t>
            </a:r>
            <a:r>
              <a:rPr lang="vi-VN" sz="1200" dirty="0" smtClean="0"/>
              <a:t> </a:t>
            </a:r>
            <a:r>
              <a:rPr lang="vi-VN" sz="1200" dirty="0" err="1" smtClean="0"/>
              <a:t>scop</a:t>
            </a:r>
            <a:r>
              <a:rPr lang="vi-VN" sz="1200" dirty="0" smtClean="0"/>
              <a:t>, </a:t>
            </a:r>
            <a:r>
              <a:rPr lang="vi-VN" sz="1200" dirty="0" err="1" smtClean="0"/>
              <a:t>aceste</a:t>
            </a:r>
            <a:r>
              <a:rPr lang="vi-VN" sz="1200" dirty="0" smtClean="0"/>
              <a:t> </a:t>
            </a:r>
            <a:r>
              <a:rPr lang="vi-VN" sz="1200" dirty="0" err="1" smtClean="0"/>
              <a:t>autorităţi</a:t>
            </a:r>
            <a:r>
              <a:rPr lang="vi-VN" sz="1200" dirty="0" smtClean="0"/>
              <a:t> </a:t>
            </a:r>
            <a:r>
              <a:rPr lang="vi-VN" sz="1200" dirty="0" err="1" smtClean="0"/>
              <a:t>efectuează</a:t>
            </a:r>
            <a:r>
              <a:rPr lang="vi-VN" sz="1200" dirty="0" smtClean="0"/>
              <a:t> </a:t>
            </a:r>
            <a:r>
              <a:rPr lang="vi-VN" sz="1200" dirty="0" err="1" smtClean="0"/>
              <a:t>controale</a:t>
            </a:r>
            <a:r>
              <a:rPr lang="vi-VN" sz="1200" dirty="0" smtClean="0"/>
              <a:t> </a:t>
            </a:r>
            <a:r>
              <a:rPr lang="vi-VN" sz="1200" dirty="0" err="1" smtClean="0"/>
              <a:t>privind</a:t>
            </a:r>
            <a:r>
              <a:rPr lang="vi-VN" sz="1200" dirty="0" smtClean="0"/>
              <a:t>:</a:t>
            </a:r>
            <a:endParaRPr lang="ro-RO" sz="1200" dirty="0" smtClean="0"/>
          </a:p>
          <a:p>
            <a:pPr marL="0" indent="0">
              <a:buNone/>
            </a:pPr>
            <a:r>
              <a:rPr lang="vi-VN" sz="1200" dirty="0" smtClean="0"/>
              <a:t>a) </a:t>
            </a:r>
            <a:r>
              <a:rPr lang="vi-VN" sz="1200" dirty="0" err="1" smtClean="0"/>
              <a:t>poziţionarea</a:t>
            </a:r>
            <a:r>
              <a:rPr lang="vi-VN" sz="1200" dirty="0" smtClean="0"/>
              <a:t> </a:t>
            </a:r>
            <a:r>
              <a:rPr lang="vi-VN" sz="1200" dirty="0" err="1" smtClean="0"/>
              <a:t>noilor</a:t>
            </a:r>
            <a:r>
              <a:rPr lang="vi-VN" sz="1200" dirty="0" smtClean="0"/>
              <a:t> </a:t>
            </a:r>
            <a:r>
              <a:rPr lang="vi-VN" sz="1200" dirty="0" err="1" smtClean="0"/>
              <a:t>amplasamente</a:t>
            </a:r>
            <a:r>
              <a:rPr lang="vi-VN" sz="1200" dirty="0" smtClean="0"/>
              <a:t>;</a:t>
            </a:r>
          </a:p>
          <a:p>
            <a:pPr marL="0" indent="0">
              <a:buNone/>
            </a:pPr>
            <a:r>
              <a:rPr lang="vi-VN" sz="1200" dirty="0" smtClean="0"/>
              <a:t>b) </a:t>
            </a:r>
            <a:r>
              <a:rPr lang="vi-VN" sz="1200" dirty="0" err="1" smtClean="0"/>
              <a:t>modificările</a:t>
            </a:r>
            <a:r>
              <a:rPr lang="vi-VN" sz="1200" dirty="0" smtClean="0"/>
              <a:t> </a:t>
            </a:r>
            <a:r>
              <a:rPr lang="vi-VN" sz="1200" dirty="0" err="1" smtClean="0"/>
              <a:t>aduse</a:t>
            </a:r>
            <a:r>
              <a:rPr lang="vi-VN" sz="1200" dirty="0" smtClean="0"/>
              <a:t> </a:t>
            </a:r>
            <a:r>
              <a:rPr lang="vi-VN" sz="1200" dirty="0" err="1" smtClean="0"/>
              <a:t>amplasamentelor</a:t>
            </a:r>
            <a:r>
              <a:rPr lang="vi-VN" sz="1200" dirty="0" smtClean="0"/>
              <a:t> </a:t>
            </a:r>
            <a:r>
              <a:rPr lang="vi-VN" sz="1200" dirty="0" err="1" smtClean="0"/>
              <a:t>existente</a:t>
            </a:r>
            <a:r>
              <a:rPr lang="vi-VN" sz="1200" dirty="0" smtClean="0"/>
              <a:t> ;</a:t>
            </a:r>
          </a:p>
          <a:p>
            <a:pPr marL="0" indent="0">
              <a:buNone/>
            </a:pPr>
            <a:r>
              <a:rPr lang="vi-VN" sz="1200" dirty="0" smtClean="0"/>
              <a:t>c) noi </a:t>
            </a:r>
            <a:r>
              <a:rPr lang="vi-VN" sz="1200" dirty="0" err="1" smtClean="0"/>
              <a:t>proiecte</a:t>
            </a:r>
            <a:r>
              <a:rPr lang="vi-VN" sz="1200" dirty="0" smtClean="0"/>
              <a:t> de </a:t>
            </a:r>
            <a:r>
              <a:rPr lang="vi-VN" sz="1200" dirty="0" err="1" smtClean="0"/>
              <a:t>dezvoltare</a:t>
            </a:r>
            <a:r>
              <a:rPr lang="vi-VN" sz="1200" dirty="0" smtClean="0"/>
              <a:t>, </a:t>
            </a:r>
            <a:r>
              <a:rPr lang="vi-VN" sz="1200" dirty="0" err="1" smtClean="0"/>
              <a:t>inclusiv</a:t>
            </a:r>
            <a:r>
              <a:rPr lang="vi-VN" sz="1200" dirty="0" smtClean="0"/>
              <a:t> </a:t>
            </a:r>
            <a:r>
              <a:rPr lang="vi-VN" sz="1200" dirty="0" err="1" smtClean="0"/>
              <a:t>căi</a:t>
            </a:r>
            <a:r>
              <a:rPr lang="vi-VN" sz="1200" dirty="0" smtClean="0"/>
              <a:t> de </a:t>
            </a:r>
            <a:r>
              <a:rPr lang="vi-VN" sz="1200" dirty="0" err="1" smtClean="0"/>
              <a:t>transport</a:t>
            </a:r>
            <a:r>
              <a:rPr lang="vi-VN" sz="1200" dirty="0" smtClean="0"/>
              <a:t>, </a:t>
            </a:r>
            <a:r>
              <a:rPr lang="vi-VN" sz="1200" dirty="0" err="1" smtClean="0"/>
              <a:t>locaţii</a:t>
            </a:r>
            <a:r>
              <a:rPr lang="vi-VN" sz="1200" dirty="0" smtClean="0"/>
              <a:t> de </a:t>
            </a:r>
            <a:r>
              <a:rPr lang="vi-VN" sz="1200" dirty="0" err="1" smtClean="0"/>
              <a:t>uz</a:t>
            </a:r>
            <a:r>
              <a:rPr lang="vi-VN" sz="1200" dirty="0" smtClean="0"/>
              <a:t> </a:t>
            </a:r>
            <a:r>
              <a:rPr lang="vi-VN" sz="1200" dirty="0" err="1" smtClean="0"/>
              <a:t>public</a:t>
            </a:r>
            <a:r>
              <a:rPr lang="vi-VN" sz="1200" dirty="0" smtClean="0"/>
              <a:t> </a:t>
            </a:r>
            <a:r>
              <a:rPr lang="vi-VN" sz="1200" dirty="0" err="1" smtClean="0"/>
              <a:t>şi</a:t>
            </a:r>
            <a:r>
              <a:rPr lang="vi-VN" sz="1200" dirty="0" smtClean="0"/>
              <a:t> </a:t>
            </a:r>
            <a:r>
              <a:rPr lang="vi-VN" sz="1200" dirty="0" err="1" smtClean="0"/>
              <a:t>zone</a:t>
            </a:r>
            <a:r>
              <a:rPr lang="vi-VN" sz="1200" dirty="0" smtClean="0"/>
              <a:t> </a:t>
            </a:r>
            <a:r>
              <a:rPr lang="vi-VN" sz="1200" dirty="0" err="1" smtClean="0"/>
              <a:t>rezidenţiale</a:t>
            </a:r>
            <a:r>
              <a:rPr lang="vi-VN" sz="1200" dirty="0" smtClean="0"/>
              <a:t> </a:t>
            </a:r>
            <a:r>
              <a:rPr lang="vi-VN" sz="1200" dirty="0" err="1" smtClean="0"/>
              <a:t>aflate</a:t>
            </a:r>
            <a:r>
              <a:rPr lang="vi-VN" sz="1200" dirty="0" smtClean="0"/>
              <a:t> </a:t>
            </a:r>
            <a:r>
              <a:rPr lang="vi-VN" sz="1200" dirty="0" err="1" smtClean="0"/>
              <a:t>în</a:t>
            </a:r>
            <a:r>
              <a:rPr lang="vi-VN" sz="1200" dirty="0" smtClean="0"/>
              <a:t> </a:t>
            </a:r>
            <a:r>
              <a:rPr lang="vi-VN" sz="1200" dirty="0" err="1" smtClean="0"/>
              <a:t>vecinătatea</a:t>
            </a:r>
            <a:r>
              <a:rPr lang="vi-VN" sz="1200" dirty="0" smtClean="0"/>
              <a:t> </a:t>
            </a:r>
            <a:r>
              <a:rPr lang="vi-VN" sz="1200" dirty="0" err="1" smtClean="0"/>
              <a:t>amplasamentelor</a:t>
            </a:r>
            <a:r>
              <a:rPr lang="vi-VN" sz="1200" dirty="0" smtClean="0"/>
              <a:t>, </a:t>
            </a:r>
            <a:r>
              <a:rPr lang="vi-VN" sz="1200" dirty="0" err="1" smtClean="0"/>
              <a:t>unde</a:t>
            </a:r>
            <a:r>
              <a:rPr lang="vi-VN" sz="1200" dirty="0" smtClean="0"/>
              <a:t> </a:t>
            </a:r>
            <a:r>
              <a:rPr lang="vi-VN" sz="1200" dirty="0" err="1" smtClean="0"/>
              <a:t>stabilirea</a:t>
            </a:r>
            <a:r>
              <a:rPr lang="vi-VN" sz="1200" dirty="0" smtClean="0"/>
              <a:t> de </a:t>
            </a:r>
            <a:r>
              <a:rPr lang="vi-VN" sz="1200" dirty="0" err="1" smtClean="0"/>
              <a:t>amplasamente</a:t>
            </a:r>
            <a:r>
              <a:rPr lang="vi-VN" sz="1200" dirty="0" smtClean="0"/>
              <a:t> sau </a:t>
            </a:r>
            <a:r>
              <a:rPr lang="vi-VN" sz="1200" dirty="0" err="1" smtClean="0"/>
              <a:t>dezvoltările</a:t>
            </a:r>
            <a:r>
              <a:rPr lang="vi-VN" sz="1200" dirty="0" smtClean="0"/>
              <a:t> </a:t>
            </a:r>
            <a:r>
              <a:rPr lang="vi-VN" sz="1200" dirty="0" err="1" smtClean="0"/>
              <a:t>pot</a:t>
            </a:r>
            <a:r>
              <a:rPr lang="vi-VN" sz="1200" dirty="0" smtClean="0"/>
              <a:t> </a:t>
            </a:r>
            <a:r>
              <a:rPr lang="vi-VN" sz="1200" dirty="0" err="1" smtClean="0"/>
              <a:t>genera</a:t>
            </a:r>
            <a:r>
              <a:rPr lang="vi-VN" sz="1200" dirty="0" smtClean="0"/>
              <a:t> </a:t>
            </a:r>
            <a:r>
              <a:rPr lang="vi-VN" sz="1200" dirty="0" err="1" smtClean="0"/>
              <a:t>ori</a:t>
            </a:r>
            <a:r>
              <a:rPr lang="vi-VN" sz="1200" dirty="0" smtClean="0"/>
              <a:t> </a:t>
            </a:r>
            <a:r>
              <a:rPr lang="vi-VN" sz="1200" dirty="0" err="1" smtClean="0"/>
              <a:t>creşte</a:t>
            </a:r>
            <a:r>
              <a:rPr lang="vi-VN" sz="1200" dirty="0" smtClean="0"/>
              <a:t> </a:t>
            </a:r>
            <a:r>
              <a:rPr lang="vi-VN" sz="1200" dirty="0" err="1" smtClean="0"/>
              <a:t>riscul</a:t>
            </a:r>
            <a:r>
              <a:rPr lang="vi-VN" sz="1200" dirty="0" smtClean="0"/>
              <a:t> </a:t>
            </a:r>
            <a:r>
              <a:rPr lang="vi-VN" sz="1200" dirty="0" err="1" smtClean="0"/>
              <a:t>ori</a:t>
            </a:r>
            <a:r>
              <a:rPr lang="en-US" sz="1200" dirty="0" smtClean="0"/>
              <a:t> </a:t>
            </a:r>
            <a:r>
              <a:rPr lang="vi-VN" sz="1200" dirty="0" err="1" smtClean="0"/>
              <a:t>agravaconsecinţele</a:t>
            </a:r>
            <a:r>
              <a:rPr lang="vi-VN" sz="1200" dirty="0" smtClean="0"/>
              <a:t> </a:t>
            </a:r>
            <a:r>
              <a:rPr lang="vi-VN" sz="1200" dirty="0" err="1" smtClean="0"/>
              <a:t>unui</a:t>
            </a:r>
            <a:r>
              <a:rPr lang="vi-VN" sz="1200" dirty="0" smtClean="0"/>
              <a:t> </a:t>
            </a:r>
            <a:r>
              <a:rPr lang="vi-VN" sz="1200" dirty="0" err="1" smtClean="0"/>
              <a:t>accident</a:t>
            </a:r>
            <a:r>
              <a:rPr lang="vi-VN" sz="1200" dirty="0" smtClean="0"/>
              <a:t> </a:t>
            </a:r>
            <a:r>
              <a:rPr lang="vi-VN" sz="1200" dirty="0" err="1" smtClean="0"/>
              <a:t>major</a:t>
            </a:r>
            <a:r>
              <a:rPr lang="vi-VN" sz="1200" dirty="0" smtClean="0"/>
              <a:t>.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12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A1A92-549D-4B68-8BC3-4A48AC5937B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8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altLang="ro-RO" sz="1200" dirty="0" smtClean="0"/>
              <a:t>Proiectul de ordin comun al </a:t>
            </a:r>
            <a:r>
              <a:rPr lang="it-IT" altLang="ro-RO" sz="1200" dirty="0" err="1" smtClean="0"/>
              <a:t>ministrului</a:t>
            </a:r>
            <a:r>
              <a:rPr lang="it-IT" altLang="ro-RO" sz="1200" dirty="0" smtClean="0"/>
              <a:t> </a:t>
            </a:r>
            <a:r>
              <a:rPr lang="it-IT" altLang="ro-RO" sz="1200" dirty="0" err="1" smtClean="0"/>
              <a:t>dezvoltării</a:t>
            </a:r>
            <a:r>
              <a:rPr lang="it-IT" altLang="ro-RO" sz="1200" dirty="0" smtClean="0"/>
              <a:t> regionale </a:t>
            </a:r>
            <a:r>
              <a:rPr lang="it-IT" altLang="ro-RO" sz="1200" dirty="0" err="1" smtClean="0"/>
              <a:t>şi</a:t>
            </a:r>
            <a:r>
              <a:rPr lang="it-IT" altLang="ro-RO" sz="1200" dirty="0" smtClean="0"/>
              <a:t> </a:t>
            </a:r>
            <a:r>
              <a:rPr lang="it-IT" altLang="ro-RO" sz="1200" dirty="0" err="1" smtClean="0"/>
              <a:t>administraţiei</a:t>
            </a:r>
            <a:r>
              <a:rPr lang="it-IT" altLang="ro-RO" sz="1200" dirty="0" smtClean="0"/>
              <a:t> </a:t>
            </a:r>
            <a:r>
              <a:rPr lang="it-IT" altLang="ro-RO" sz="1200" dirty="0" err="1" smtClean="0"/>
              <a:t>publice</a:t>
            </a:r>
            <a:r>
              <a:rPr lang="it-IT" altLang="ro-RO" sz="1200" dirty="0" smtClean="0"/>
              <a:t>, al </a:t>
            </a:r>
            <a:r>
              <a:rPr lang="it-IT" altLang="ro-RO" sz="1200" dirty="0" err="1" smtClean="0"/>
              <a:t>ministrului</a:t>
            </a:r>
            <a:r>
              <a:rPr lang="it-IT" altLang="ro-RO" sz="1200" dirty="0" smtClean="0"/>
              <a:t> </a:t>
            </a:r>
            <a:r>
              <a:rPr lang="it-IT" altLang="ro-RO" sz="1200" dirty="0" err="1" smtClean="0"/>
              <a:t>mediului</a:t>
            </a:r>
            <a:r>
              <a:rPr lang="it-IT" altLang="ro-RO" sz="1200" dirty="0" smtClean="0"/>
              <a:t>, </a:t>
            </a:r>
            <a:r>
              <a:rPr lang="it-IT" altLang="ro-RO" sz="1200" dirty="0" err="1" smtClean="0"/>
              <a:t>apelor</a:t>
            </a:r>
            <a:r>
              <a:rPr lang="it-IT" altLang="ro-RO" sz="1200" dirty="0" smtClean="0"/>
              <a:t> </a:t>
            </a:r>
            <a:r>
              <a:rPr lang="it-IT" altLang="ro-RO" sz="1200" dirty="0" err="1" smtClean="0"/>
              <a:t>şi</a:t>
            </a:r>
            <a:r>
              <a:rPr lang="it-IT" altLang="ro-RO" sz="1200" dirty="0" smtClean="0"/>
              <a:t> </a:t>
            </a:r>
            <a:r>
              <a:rPr lang="it-IT" altLang="ro-RO" sz="1200" dirty="0" err="1" smtClean="0"/>
              <a:t>pădurilor</a:t>
            </a:r>
            <a:r>
              <a:rPr lang="it-IT" altLang="ro-RO" sz="1200" dirty="0" smtClean="0"/>
              <a:t> </a:t>
            </a:r>
            <a:r>
              <a:rPr lang="it-IT" altLang="ro-RO" sz="1200" dirty="0" err="1" smtClean="0"/>
              <a:t>şi</a:t>
            </a:r>
            <a:r>
              <a:rPr lang="it-IT" altLang="ro-RO" sz="1200" dirty="0" smtClean="0"/>
              <a:t> al </a:t>
            </a:r>
            <a:r>
              <a:rPr lang="it-IT" altLang="ro-RO" sz="1200" dirty="0" err="1" smtClean="0"/>
              <a:t>ministrului</a:t>
            </a:r>
            <a:r>
              <a:rPr lang="it-IT" altLang="ro-RO" sz="1200" dirty="0" smtClean="0"/>
              <a:t> </a:t>
            </a:r>
            <a:r>
              <a:rPr lang="it-IT" altLang="ro-RO" sz="1200" dirty="0" err="1" smtClean="0"/>
              <a:t>afacerilor</a:t>
            </a:r>
            <a:r>
              <a:rPr lang="it-IT" altLang="ro-RO" sz="1200" dirty="0" smtClean="0"/>
              <a:t> interne</a:t>
            </a:r>
            <a:r>
              <a:rPr lang="en-US" altLang="ro-RO" sz="1200" dirty="0" smtClean="0"/>
              <a:t> </a:t>
            </a:r>
            <a:r>
              <a:rPr lang="ro-RO" altLang="ro-RO" sz="1200" dirty="0" smtClean="0"/>
              <a:t>de aprobare a Metodologiei se află în faza de aprobare, după ce a fost parcursă faza de consultare publică (a fost postat pe site-ul Ministerului Dezvoltării Regionale </a:t>
            </a:r>
            <a:r>
              <a:rPr lang="ro-RO" altLang="ro-RO" sz="1200" dirty="0" err="1" smtClean="0"/>
              <a:t>şi</a:t>
            </a:r>
            <a:r>
              <a:rPr lang="ro-RO" altLang="ro-RO" sz="1200" dirty="0" smtClean="0"/>
              <a:t> </a:t>
            </a:r>
            <a:r>
              <a:rPr lang="ro-RO" altLang="ro-RO" sz="1200" dirty="0" err="1" smtClean="0"/>
              <a:t>Administraţiei</a:t>
            </a:r>
            <a:r>
              <a:rPr lang="ro-RO" altLang="ro-RO" sz="1200" dirty="0" smtClean="0"/>
              <a:t> Publice și pe cel al MMAP).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78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C8D9-A05D-4D5D-BC79-259DE1CE002C}" type="slidenum">
              <a:rPr lang="ro-RO" smtClean="0"/>
              <a:pPr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24356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2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altLang="ro-RO" dirty="0" smtClean="0"/>
              <a:t>Pentru identificarea elementelor teritoriale vulnerabile se elaborează Planul cu categoriile de </a:t>
            </a:r>
            <a:r>
              <a:rPr lang="ro-RO" altLang="ro-RO" dirty="0" err="1" smtClean="0"/>
              <a:t>construcţii</a:t>
            </a:r>
            <a:r>
              <a:rPr lang="ro-RO" altLang="ro-RO" dirty="0" smtClean="0"/>
              <a:t> </a:t>
            </a:r>
            <a:r>
              <a:rPr lang="ro-RO" altLang="ro-RO" dirty="0" err="1" smtClean="0"/>
              <a:t>şi</a:t>
            </a:r>
            <a:r>
              <a:rPr lang="ro-RO" altLang="ro-RO" dirty="0" smtClean="0"/>
              <a:t> zonele </a:t>
            </a:r>
            <a:r>
              <a:rPr lang="ro-RO" altLang="ro-RO" dirty="0" err="1" smtClean="0"/>
              <a:t>funcţionale</a:t>
            </a:r>
            <a:r>
              <a:rPr lang="ro-RO" altLang="ro-RO" dirty="0" smtClean="0"/>
              <a:t> ce cuprinde elementele </a:t>
            </a:r>
            <a:r>
              <a:rPr lang="ro-RO" altLang="ro-RO" dirty="0" err="1" smtClean="0"/>
              <a:t>menţionate</a:t>
            </a:r>
            <a:r>
              <a:rPr lang="ro-RO" altLang="ro-RO" dirty="0" smtClean="0"/>
              <a:t> </a:t>
            </a:r>
            <a:r>
              <a:rPr lang="ro-RO" altLang="ro-RO" dirty="0" err="1" smtClean="0"/>
              <a:t>şi</a:t>
            </a:r>
            <a:r>
              <a:rPr lang="ro-RO" altLang="ro-RO" dirty="0" smtClean="0"/>
              <a:t> care se elaborează de către structurile de specialitate din cadrul </a:t>
            </a:r>
            <a:r>
              <a:rPr lang="ro-RO" altLang="ro-RO" dirty="0" err="1" smtClean="0"/>
              <a:t>autorităţii</a:t>
            </a:r>
            <a:r>
              <a:rPr lang="ro-RO" altLang="ro-RO" dirty="0" smtClean="0"/>
              <a:t> </a:t>
            </a:r>
            <a:r>
              <a:rPr lang="ro-RO" altLang="ro-RO" dirty="0" err="1" smtClean="0"/>
              <a:t>administraţiei</a:t>
            </a:r>
            <a:r>
              <a:rPr lang="ro-RO" altLang="ro-RO" dirty="0" smtClean="0"/>
              <a:t> publice locale, în baza prevederilor </a:t>
            </a:r>
            <a:r>
              <a:rPr lang="ro-RO" altLang="ro-RO" dirty="0" err="1" smtClean="0"/>
              <a:t>documentaţiei</a:t>
            </a:r>
            <a:r>
              <a:rPr lang="ro-RO" altLang="ro-RO" dirty="0" smtClean="0"/>
              <a:t> de urbanism aprobate </a:t>
            </a:r>
            <a:r>
              <a:rPr lang="ro-RO" altLang="ro-RO" dirty="0" err="1" smtClean="0"/>
              <a:t>şi</a:t>
            </a:r>
            <a:r>
              <a:rPr lang="ro-RO" altLang="ro-RO" dirty="0" smtClean="0"/>
              <a:t> în baza proiectelor pentru care a fost emisă </a:t>
            </a:r>
            <a:r>
              <a:rPr lang="ro-RO" altLang="ro-RO" dirty="0" err="1" smtClean="0"/>
              <a:t>autorizaţia</a:t>
            </a:r>
            <a:r>
              <a:rPr lang="ro-RO" altLang="ro-RO" dirty="0" smtClean="0"/>
              <a:t> de construire. 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2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30400" y="5029200"/>
            <a:ext cx="52578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6096000"/>
            <a:ext cx="4326038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148130"/>
            <a:ext cx="7772398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1443835"/>
            <a:ext cx="7764164" cy="52617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100" y="5419725"/>
            <a:ext cx="6515100" cy="1133475"/>
          </a:xfrm>
        </p:spPr>
        <p:txBody>
          <a:bodyPr anchor="t"/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8100" y="4965700"/>
            <a:ext cx="6515100" cy="44450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13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1217"/>
            <a:ext cx="4040188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13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1217"/>
            <a:ext cx="4041775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5874"/>
            <a:ext cx="7315200" cy="1066800"/>
          </a:xfrm>
        </p:spPr>
        <p:txBody>
          <a:bodyPr/>
          <a:lstStyle/>
          <a:p>
            <a:r>
              <a:rPr lang="ro-RO" sz="4000" dirty="0" smtClean="0">
                <a:solidFill>
                  <a:srgbClr val="FFC000"/>
                </a:solidFill>
              </a:rPr>
              <a:t>AMENAJAREA TERITORIALĂ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5612674"/>
            <a:ext cx="5011838" cy="6858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o-RO" dirty="0" err="1" smtClean="0"/>
              <a:t>Col.ing</a:t>
            </a:r>
            <a:r>
              <a:rPr lang="ro-RO" dirty="0" smtClean="0"/>
              <a:t>. Francisc </a:t>
            </a:r>
            <a:r>
              <a:rPr lang="ro-RO" dirty="0" err="1" smtClean="0"/>
              <a:t>Senzaconi</a:t>
            </a:r>
            <a:endParaRPr lang="ro-RO" dirty="0" smtClean="0"/>
          </a:p>
          <a:p>
            <a:pPr algn="r"/>
            <a:r>
              <a:rPr lang="ro-RO" dirty="0" smtClean="0"/>
              <a:t>INSPECTORATUL GENERAL PENTRU SITUAȚII DE URGENȚĂ</a:t>
            </a:r>
            <a:endParaRPr lang="en-US" dirty="0"/>
          </a:p>
        </p:txBody>
      </p:sp>
      <p:pic>
        <p:nvPicPr>
          <p:cNvPr id="6" name="Picture 2" descr="C:\Users\Wengchucon\Desktop\ppttempl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30162"/>
            <a:ext cx="1173162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80268" flipH="1">
            <a:off x="-710617" y="2980624"/>
            <a:ext cx="2377207" cy="16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ask 3 - Creating your own land use Map using Google Earth and Street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01844"/>
            <a:ext cx="2778940" cy="26770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o-RO" sz="32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Pași de urmat</a:t>
            </a:r>
            <a:endParaRPr lang="en-US" sz="3200" b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Berlin Sans FB" panose="020E0602020502020306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4572000"/>
          </a:xfrm>
        </p:spPr>
        <p:txBody>
          <a:bodyPr>
            <a:noAutofit/>
          </a:bodyPr>
          <a:lstStyle/>
          <a:p>
            <a:r>
              <a:rPr lang="ro-RO" sz="2000" dirty="0" smtClean="0">
                <a:latin typeface="Comic Sans MS" panose="030F0702030302020204" pitchFamily="66" charset="0"/>
              </a:rPr>
              <a:t>Se </a:t>
            </a:r>
            <a:r>
              <a:rPr lang="en-US" sz="2000" dirty="0" err="1" smtClean="0">
                <a:latin typeface="Comic Sans MS" panose="030F0702030302020204" pitchFamily="66" charset="0"/>
              </a:rPr>
              <a:t>selectează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toate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scenariile</a:t>
            </a:r>
            <a:r>
              <a:rPr lang="en-US" sz="2000" dirty="0">
                <a:latin typeface="Comic Sans MS" panose="030F0702030302020204" pitchFamily="66" charset="0"/>
              </a:rPr>
              <a:t> cu </a:t>
            </a:r>
            <a:r>
              <a:rPr lang="en-US" sz="2000" dirty="0" err="1">
                <a:latin typeface="Comic Sans MS" panose="030F0702030302020204" pitchFamily="66" charset="0"/>
              </a:rPr>
              <a:t>efecte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în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afara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amplasamentului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identificate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în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analiza</a:t>
            </a:r>
            <a:r>
              <a:rPr lang="en-US" sz="2000" dirty="0">
                <a:latin typeface="Comic Sans MS" panose="030F0702030302020204" pitchFamily="66" charset="0"/>
              </a:rPr>
              <a:t> de </a:t>
            </a:r>
            <a:r>
              <a:rPr lang="en-US" sz="2000" dirty="0" err="1">
                <a:latin typeface="Comic Sans MS" panose="030F0702030302020204" pitchFamily="66" charset="0"/>
              </a:rPr>
              <a:t>risc</a:t>
            </a:r>
            <a:r>
              <a:rPr lang="en-US" sz="2000" dirty="0">
                <a:latin typeface="Comic Sans MS" panose="030F0702030302020204" pitchFamily="66" charset="0"/>
              </a:rPr>
              <a:t>;</a:t>
            </a:r>
          </a:p>
          <a:p>
            <a:r>
              <a:rPr lang="ro-RO" sz="2000" dirty="0" smtClean="0">
                <a:latin typeface="Comic Sans MS" panose="030F0702030302020204" pitchFamily="66" charset="0"/>
              </a:rPr>
              <a:t>Se </a:t>
            </a:r>
            <a:r>
              <a:rPr lang="en-US" sz="2000" dirty="0" err="1" smtClean="0">
                <a:latin typeface="Comic Sans MS" panose="030F0702030302020204" pitchFamily="66" charset="0"/>
              </a:rPr>
              <a:t>întocmeşte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un </a:t>
            </a:r>
            <a:r>
              <a:rPr lang="en-US" sz="2000" dirty="0" err="1">
                <a:latin typeface="Comic Sans MS" panose="030F0702030302020204" pitchFamily="66" charset="0"/>
              </a:rPr>
              <a:t>tabel</a:t>
            </a:r>
            <a:r>
              <a:rPr lang="en-US" sz="2000" dirty="0">
                <a:latin typeface="Comic Sans MS" panose="030F0702030302020204" pitchFamily="66" charset="0"/>
              </a:rPr>
              <a:t> care </a:t>
            </a:r>
            <a:r>
              <a:rPr lang="en-US" sz="2000" dirty="0" err="1">
                <a:latin typeface="Comic Sans MS" panose="030F0702030302020204" pitchFamily="66" charset="0"/>
              </a:rPr>
              <a:t>cuprinde</a:t>
            </a:r>
            <a:r>
              <a:rPr lang="en-US" sz="2000" dirty="0">
                <a:latin typeface="Comic Sans MS" panose="030F0702030302020204" pitchFamily="66" charset="0"/>
              </a:rPr>
              <a:t>: </a:t>
            </a:r>
            <a:r>
              <a:rPr lang="en-US" sz="2000" dirty="0" err="1">
                <a:latin typeface="Comic Sans MS" panose="030F0702030302020204" pitchFamily="66" charset="0"/>
              </a:rPr>
              <a:t>tipul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evenimentului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substanţa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periculoasă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implicată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locul</a:t>
            </a:r>
            <a:r>
              <a:rPr lang="en-US" sz="2000" dirty="0">
                <a:latin typeface="Comic Sans MS" panose="030F0702030302020204" pitchFamily="66" charset="0"/>
              </a:rPr>
              <a:t> de </a:t>
            </a:r>
            <a:r>
              <a:rPr lang="en-US" sz="2000" dirty="0" err="1">
                <a:latin typeface="Comic Sans MS" panose="030F0702030302020204" pitchFamily="66" charset="0"/>
              </a:rPr>
              <a:t>manifestare</a:t>
            </a:r>
            <a:r>
              <a:rPr lang="en-US" sz="2000" dirty="0">
                <a:latin typeface="Comic Sans MS" panose="030F0702030302020204" pitchFamily="66" charset="0"/>
              </a:rPr>
              <a:t> al </a:t>
            </a:r>
            <a:r>
              <a:rPr lang="en-US" sz="2000" dirty="0" err="1">
                <a:latin typeface="Comic Sans MS" panose="030F0702030302020204" pitchFamily="66" charset="0"/>
              </a:rPr>
              <a:t>evenimentului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frecvenţa</a:t>
            </a:r>
            <a:r>
              <a:rPr lang="en-US" sz="2000" dirty="0">
                <a:latin typeface="Comic Sans MS" panose="030F0702030302020204" pitchFamily="66" charset="0"/>
              </a:rPr>
              <a:t> de </a:t>
            </a:r>
            <a:r>
              <a:rPr lang="en-US" sz="2000" dirty="0" err="1">
                <a:latin typeface="Comic Sans MS" panose="030F0702030302020204" pitchFamily="66" charset="0"/>
              </a:rPr>
              <a:t>manifestare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dimensiunea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zonelor</a:t>
            </a:r>
            <a:r>
              <a:rPr lang="en-US" sz="2000" dirty="0">
                <a:latin typeface="Comic Sans MS" panose="030F0702030302020204" pitchFamily="66" charset="0"/>
              </a:rPr>
              <a:t> de impact;</a:t>
            </a:r>
          </a:p>
          <a:p>
            <a:r>
              <a:rPr lang="ro-RO" sz="2000" dirty="0" smtClean="0">
                <a:latin typeface="Comic Sans MS" panose="030F0702030302020204" pitchFamily="66" charset="0"/>
              </a:rPr>
              <a:t>Se </a:t>
            </a:r>
            <a:r>
              <a:rPr lang="en-US" sz="2000" dirty="0" err="1" smtClean="0">
                <a:latin typeface="Comic Sans MS" panose="030F0702030302020204" pitchFamily="66" charset="0"/>
              </a:rPr>
              <a:t>transpune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planul</a:t>
            </a:r>
            <a:r>
              <a:rPr lang="en-US" sz="2000" dirty="0">
                <a:latin typeface="Comic Sans MS" panose="030F0702030302020204" pitchFamily="66" charset="0"/>
              </a:rPr>
              <a:t> topo-cadastral </a:t>
            </a:r>
            <a:r>
              <a:rPr lang="en-US" sz="2000" dirty="0" err="1">
                <a:latin typeface="Comic Sans MS" panose="030F0702030302020204" pitchFamily="66" charset="0"/>
              </a:rPr>
              <a:t>vectorial</a:t>
            </a:r>
            <a:r>
              <a:rPr lang="en-US" sz="2000" dirty="0">
                <a:latin typeface="Comic Sans MS" panose="030F0702030302020204" pitchFamily="66" charset="0"/>
              </a:rPr>
              <a:t> al </a:t>
            </a:r>
            <a:r>
              <a:rPr lang="en-US" sz="2000" dirty="0" err="1">
                <a:latin typeface="Comic Sans MS" panose="030F0702030302020204" pitchFamily="66" charset="0"/>
              </a:rPr>
              <a:t>zonei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în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sistem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naţional</a:t>
            </a:r>
            <a:r>
              <a:rPr lang="en-US" sz="2000" dirty="0">
                <a:latin typeface="Comic Sans MS" panose="030F0702030302020204" pitchFamily="66" charset="0"/>
              </a:rPr>
              <a:t> de </a:t>
            </a:r>
            <a:r>
              <a:rPr lang="en-US" sz="2000" dirty="0" err="1">
                <a:latin typeface="Comic Sans MS" panose="030F0702030302020204" pitchFamily="66" charset="0"/>
              </a:rPr>
              <a:t>proiecţie</a:t>
            </a:r>
            <a:r>
              <a:rPr lang="en-US" sz="2000" dirty="0">
                <a:latin typeface="Comic Sans MS" panose="030F0702030302020204" pitchFamily="66" charset="0"/>
              </a:rPr>
              <a:t> STEREO 70 la o </a:t>
            </a:r>
            <a:r>
              <a:rPr lang="en-US" sz="2000" dirty="0" err="1">
                <a:latin typeface="Comic Sans MS" panose="030F0702030302020204" pitchFamily="66" charset="0"/>
              </a:rPr>
              <a:t>scară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cuprinsă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între</a:t>
            </a:r>
            <a:r>
              <a:rPr lang="en-US" sz="2000" dirty="0">
                <a:latin typeface="Comic Sans MS" panose="030F0702030302020204" pitchFamily="66" charset="0"/>
              </a:rPr>
              <a:t> 1:2.000 </a:t>
            </a:r>
            <a:r>
              <a:rPr lang="en-US" sz="2000" dirty="0" err="1">
                <a:latin typeface="Comic Sans MS" panose="030F0702030302020204" pitchFamily="66" charset="0"/>
              </a:rPr>
              <a:t>şi</a:t>
            </a:r>
            <a:r>
              <a:rPr lang="en-US" sz="2000" dirty="0">
                <a:latin typeface="Comic Sans MS" panose="030F0702030302020204" pitchFamily="66" charset="0"/>
              </a:rPr>
              <a:t> 1:20.000, </a:t>
            </a:r>
            <a:r>
              <a:rPr lang="en-US" sz="2000" dirty="0" err="1">
                <a:latin typeface="Comic Sans MS" panose="030F0702030302020204" pitchFamily="66" charset="0"/>
              </a:rPr>
              <a:t>în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funcţie</a:t>
            </a:r>
            <a:r>
              <a:rPr lang="en-US" sz="2000" dirty="0">
                <a:latin typeface="Comic Sans MS" panose="030F0702030302020204" pitchFamily="66" charset="0"/>
              </a:rPr>
              <a:t> de </a:t>
            </a:r>
            <a:r>
              <a:rPr lang="en-US" sz="2000" dirty="0" err="1">
                <a:latin typeface="Comic Sans MS" panose="030F0702030302020204" pitchFamily="66" charset="0"/>
              </a:rPr>
              <a:t>caz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zonele</a:t>
            </a:r>
            <a:r>
              <a:rPr lang="en-US" sz="2000" dirty="0">
                <a:latin typeface="Comic Sans MS" panose="030F0702030302020204" pitchFamily="66" charset="0"/>
              </a:rPr>
              <a:t> de </a:t>
            </a:r>
            <a:r>
              <a:rPr lang="en-US" sz="2000" dirty="0" smtClean="0">
                <a:latin typeface="Comic Sans MS" panose="030F0702030302020204" pitchFamily="66" charset="0"/>
              </a:rPr>
              <a:t>impact;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ro-RO" sz="2000" dirty="0" smtClean="0">
                <a:latin typeface="Comic Sans MS" panose="030F0702030302020204" pitchFamily="66" charset="0"/>
              </a:rPr>
              <a:t>Se </a:t>
            </a:r>
            <a:r>
              <a:rPr lang="en-US" sz="2000" dirty="0" err="1" smtClean="0">
                <a:latin typeface="Comic Sans MS" panose="030F0702030302020204" pitchFamily="66" charset="0"/>
              </a:rPr>
              <a:t>transmite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inspectoratului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pentru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situaţii</a:t>
            </a:r>
            <a:r>
              <a:rPr lang="en-US" sz="2000" dirty="0">
                <a:latin typeface="Comic Sans MS" panose="030F0702030302020204" pitchFamily="66" charset="0"/>
              </a:rPr>
              <a:t> de </a:t>
            </a:r>
            <a:r>
              <a:rPr lang="en-US" sz="2000" dirty="0" err="1">
                <a:latin typeface="Comic Sans MS" panose="030F0702030302020204" pitchFamily="66" charset="0"/>
              </a:rPr>
              <a:t>urgenţă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judeţean</a:t>
            </a:r>
            <a:r>
              <a:rPr lang="en-US" sz="2000" dirty="0">
                <a:latin typeface="Comic Sans MS" panose="030F0702030302020204" pitchFamily="66" charset="0"/>
              </a:rPr>
              <a:t>/</a:t>
            </a:r>
            <a:r>
              <a:rPr lang="en-US" sz="2000" dirty="0" err="1">
                <a:latin typeface="Comic Sans MS" panose="030F0702030302020204" pitchFamily="66" charset="0"/>
              </a:rPr>
              <a:t>Inspectoratului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pentru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Situaţii</a:t>
            </a:r>
            <a:r>
              <a:rPr lang="en-US" sz="2000" dirty="0">
                <a:latin typeface="Comic Sans MS" panose="030F0702030302020204" pitchFamily="66" charset="0"/>
              </a:rPr>
              <a:t> de </a:t>
            </a:r>
            <a:r>
              <a:rPr lang="en-US" sz="2000" dirty="0" err="1">
                <a:latin typeface="Comic Sans MS" panose="030F0702030302020204" pitchFamily="66" charset="0"/>
              </a:rPr>
              <a:t>Urgenţă</a:t>
            </a:r>
            <a:r>
              <a:rPr lang="en-US" sz="2000" dirty="0">
                <a:latin typeface="Comic Sans MS" panose="030F0702030302020204" pitchFamily="66" charset="0"/>
              </a:rPr>
              <a:t> „</a:t>
            </a:r>
            <a:r>
              <a:rPr lang="en-US" sz="2000" dirty="0" err="1">
                <a:latin typeface="Comic Sans MS" panose="030F0702030302020204" pitchFamily="66" charset="0"/>
              </a:rPr>
              <a:t>Dealul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Spirii</a:t>
            </a:r>
            <a:r>
              <a:rPr lang="en-US" sz="2000" dirty="0">
                <a:latin typeface="Comic Sans MS" panose="030F0702030302020204" pitchFamily="66" charset="0"/>
              </a:rPr>
              <a:t>” </a:t>
            </a:r>
            <a:r>
              <a:rPr lang="en-US" sz="2000" dirty="0" err="1">
                <a:latin typeface="Comic Sans MS" panose="030F0702030302020204" pitchFamily="66" charset="0"/>
              </a:rPr>
              <a:t>Bucureşti</a:t>
            </a:r>
            <a:r>
              <a:rPr lang="en-US" sz="2000" dirty="0">
                <a:latin typeface="Comic Sans MS" panose="030F0702030302020204" pitchFamily="66" charset="0"/>
              </a:rPr>
              <a:t> - </a:t>
            </a:r>
            <a:r>
              <a:rPr lang="en-US" sz="2000" dirty="0" err="1">
                <a:latin typeface="Comic Sans MS" panose="030F0702030302020204" pitchFamily="66" charset="0"/>
              </a:rPr>
              <a:t>Ilfov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planul</a:t>
            </a:r>
            <a:r>
              <a:rPr lang="en-US" sz="2000" dirty="0">
                <a:latin typeface="Comic Sans MS" panose="030F0702030302020204" pitchFamily="66" charset="0"/>
              </a:rPr>
              <a:t> topo-cadastral </a:t>
            </a:r>
            <a:r>
              <a:rPr lang="en-US" sz="2000" dirty="0" err="1">
                <a:latin typeface="Comic Sans MS" panose="030F0702030302020204" pitchFamily="66" charset="0"/>
              </a:rPr>
              <a:t>vectorial</a:t>
            </a:r>
            <a:r>
              <a:rPr lang="en-US" sz="2000" dirty="0">
                <a:latin typeface="Comic Sans MS" panose="030F0702030302020204" pitchFamily="66" charset="0"/>
              </a:rPr>
              <a:t> cu </a:t>
            </a:r>
            <a:r>
              <a:rPr lang="en-US" sz="2000" dirty="0" err="1">
                <a:latin typeface="Comic Sans MS" panose="030F0702030302020204" pitchFamily="66" charset="0"/>
              </a:rPr>
              <a:t>distribuţia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zonelor</a:t>
            </a:r>
            <a:r>
              <a:rPr lang="en-US" sz="2000" dirty="0">
                <a:latin typeface="Comic Sans MS" panose="030F0702030302020204" pitchFamily="66" charset="0"/>
              </a:rPr>
              <a:t> de impact din </a:t>
            </a:r>
            <a:r>
              <a:rPr lang="en-US" sz="2000" dirty="0" err="1">
                <a:latin typeface="Comic Sans MS" panose="030F0702030302020204" pitchFamily="66" charset="0"/>
              </a:rPr>
              <a:t>jurul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amplasamentului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în</a:t>
            </a:r>
            <a:r>
              <a:rPr lang="en-US" sz="2000" dirty="0">
                <a:latin typeface="Comic Sans MS" panose="030F0702030302020204" pitchFamily="66" charset="0"/>
              </a:rPr>
              <a:t> format GIS </a:t>
            </a:r>
            <a:r>
              <a:rPr lang="en-US" sz="2000" dirty="0" err="1">
                <a:latin typeface="Comic Sans MS" panose="030F0702030302020204" pitchFamily="66" charset="0"/>
              </a:rPr>
              <a:t>şi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suport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hârtie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416233" flipH="1">
            <a:off x="-969166" y="516341"/>
            <a:ext cx="2377207" cy="16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engchucon\Desktop\ppttempl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2692"/>
            <a:ext cx="1173162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o-RO" altLang="zh-CN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2. Identificarea </a:t>
            </a:r>
            <a:r>
              <a:rPr lang="ro-RO" altLang="zh-CN" b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elementelor teritoriale vulnerabile</a:t>
            </a:r>
            <a:endParaRPr lang="ro-RO" b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64164" cy="3657600"/>
          </a:xfrm>
        </p:spPr>
        <p:txBody>
          <a:bodyPr/>
          <a:lstStyle/>
          <a:p>
            <a:r>
              <a:rPr lang="ro-RO" dirty="0" smtClean="0">
                <a:latin typeface="Comic Sans MS" panose="030F0702030302020204" pitchFamily="66" charset="0"/>
              </a:rPr>
              <a:t>Cine?</a:t>
            </a:r>
          </a:p>
          <a:p>
            <a:pPr lvl="1"/>
            <a:r>
              <a:rPr lang="ro-RO" altLang="ro-RO" dirty="0">
                <a:latin typeface="Comic Sans MS" panose="030F0702030302020204" pitchFamily="66" charset="0"/>
              </a:rPr>
              <a:t>structurile de specialitate din cadrul </a:t>
            </a:r>
            <a:r>
              <a:rPr lang="ro-RO" altLang="ro-RO" dirty="0" err="1">
                <a:latin typeface="Comic Sans MS" panose="030F0702030302020204" pitchFamily="66" charset="0"/>
              </a:rPr>
              <a:t>autorităţii</a:t>
            </a:r>
            <a:r>
              <a:rPr lang="ro-RO" altLang="ro-RO" dirty="0">
                <a:latin typeface="Comic Sans MS" panose="030F0702030302020204" pitchFamily="66" charset="0"/>
              </a:rPr>
              <a:t> </a:t>
            </a:r>
            <a:r>
              <a:rPr lang="ro-RO" altLang="ro-RO" dirty="0" err="1">
                <a:latin typeface="Comic Sans MS" panose="030F0702030302020204" pitchFamily="66" charset="0"/>
              </a:rPr>
              <a:t>administraţiei</a:t>
            </a:r>
            <a:r>
              <a:rPr lang="ro-RO" altLang="ro-RO" dirty="0">
                <a:latin typeface="Comic Sans MS" panose="030F0702030302020204" pitchFamily="66" charset="0"/>
              </a:rPr>
              <a:t> publice </a:t>
            </a:r>
            <a:r>
              <a:rPr lang="ro-RO" altLang="ro-RO" dirty="0" smtClean="0">
                <a:latin typeface="Comic Sans MS" panose="030F0702030302020204" pitchFamily="66" charset="0"/>
              </a:rPr>
              <a:t>locale</a:t>
            </a:r>
          </a:p>
          <a:p>
            <a:r>
              <a:rPr lang="ro-RO" dirty="0" smtClean="0">
                <a:latin typeface="Comic Sans MS" panose="030F0702030302020204" pitchFamily="66" charset="0"/>
              </a:rPr>
              <a:t>Ce?</a:t>
            </a:r>
          </a:p>
          <a:p>
            <a:pPr lvl="1"/>
            <a:r>
              <a:rPr lang="ro-RO" altLang="ro-RO" dirty="0">
                <a:latin typeface="Comic Sans MS" panose="030F0702030302020204" pitchFamily="66" charset="0"/>
              </a:rPr>
              <a:t>Planul cu categoriile de </a:t>
            </a:r>
            <a:r>
              <a:rPr lang="ro-RO" altLang="ro-RO" dirty="0" err="1">
                <a:latin typeface="Comic Sans MS" panose="030F0702030302020204" pitchFamily="66" charset="0"/>
              </a:rPr>
              <a:t>construcţii</a:t>
            </a:r>
            <a:r>
              <a:rPr lang="ro-RO" altLang="ro-RO" dirty="0">
                <a:latin typeface="Comic Sans MS" panose="030F0702030302020204" pitchFamily="66" charset="0"/>
              </a:rPr>
              <a:t> </a:t>
            </a:r>
            <a:r>
              <a:rPr lang="ro-RO" altLang="ro-RO" dirty="0" err="1">
                <a:latin typeface="Comic Sans MS" panose="030F0702030302020204" pitchFamily="66" charset="0"/>
              </a:rPr>
              <a:t>şi</a:t>
            </a:r>
            <a:r>
              <a:rPr lang="ro-RO" altLang="ro-RO" dirty="0">
                <a:latin typeface="Comic Sans MS" panose="030F0702030302020204" pitchFamily="66" charset="0"/>
              </a:rPr>
              <a:t> zonele </a:t>
            </a:r>
            <a:r>
              <a:rPr lang="ro-RO" altLang="ro-RO" dirty="0" err="1">
                <a:latin typeface="Comic Sans MS" panose="030F0702030302020204" pitchFamily="66" charset="0"/>
              </a:rPr>
              <a:t>funcţionale</a:t>
            </a:r>
            <a:endParaRPr lang="ro-RO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560613" flipH="1">
            <a:off x="-564898" y="907454"/>
            <a:ext cx="2377207" cy="16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8930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o-RO" altLang="zh-CN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Categorii de </a:t>
            </a:r>
            <a:r>
              <a:rPr lang="ro-RO" altLang="zh-CN" b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construcţii</a:t>
            </a:r>
            <a:r>
              <a:rPr lang="ro-RO" altLang="zh-CN" b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 </a:t>
            </a:r>
            <a:r>
              <a:rPr lang="ro-RO" altLang="zh-CN" b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şi</a:t>
            </a:r>
            <a:r>
              <a:rPr lang="ro-RO" altLang="zh-CN" b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 zone </a:t>
            </a:r>
            <a:r>
              <a:rPr lang="ro-RO" altLang="zh-CN" b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funcţionale</a:t>
            </a:r>
            <a:endParaRPr lang="ro-RO" b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34" y="2667000"/>
            <a:ext cx="7764164" cy="38100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Clr>
                <a:schemeClr val="bg1"/>
              </a:buClr>
            </a:pPr>
            <a:r>
              <a:rPr lang="ro-RO" altLang="zh-CN" sz="2400" dirty="0">
                <a:latin typeface="Comic Sans MS" panose="030F0702030302020204" pitchFamily="66" charset="0"/>
              </a:rPr>
              <a:t>Tip A - </a:t>
            </a:r>
            <a:r>
              <a:rPr lang="ro-RO" altLang="zh-CN" sz="2000" dirty="0">
                <a:latin typeface="Comic Sans MS" panose="030F0702030302020204" pitchFamily="66" charset="0"/>
              </a:rPr>
              <a:t>industrie </a:t>
            </a:r>
            <a:r>
              <a:rPr lang="ro-RO" altLang="zh-CN" sz="2000" dirty="0" err="1">
                <a:latin typeface="Comic Sans MS" panose="030F0702030302020204" pitchFamily="66" charset="0"/>
              </a:rPr>
              <a:t>şi</a:t>
            </a:r>
            <a:r>
              <a:rPr lang="ro-RO" altLang="zh-CN" sz="2000" dirty="0">
                <a:latin typeface="Comic Sans MS" panose="030F0702030302020204" pitchFamily="66" charset="0"/>
              </a:rPr>
              <a:t> depozitare</a:t>
            </a:r>
            <a:r>
              <a:rPr lang="ro-RO" altLang="zh-CN" sz="2400" dirty="0">
                <a:latin typeface="Comic Sans MS" panose="030F0702030302020204" pitchFamily="66" charset="0"/>
              </a:rPr>
              <a:t>;</a:t>
            </a:r>
          </a:p>
          <a:p>
            <a:pPr algn="just">
              <a:lnSpc>
                <a:spcPct val="80000"/>
              </a:lnSpc>
              <a:buClr>
                <a:schemeClr val="bg1"/>
              </a:buClr>
            </a:pPr>
            <a:r>
              <a:rPr lang="ro-RO" altLang="zh-CN" sz="2400" dirty="0">
                <a:latin typeface="Comic Sans MS" panose="030F0702030302020204" pitchFamily="66" charset="0"/>
              </a:rPr>
              <a:t>Tip B:</a:t>
            </a:r>
          </a:p>
          <a:p>
            <a:pPr lvl="1" algn="just">
              <a:lnSpc>
                <a:spcPct val="80000"/>
              </a:lnSpc>
              <a:buClr>
                <a:schemeClr val="bg1"/>
              </a:buClr>
            </a:pPr>
            <a:r>
              <a:rPr lang="ro-RO" altLang="zh-CN" sz="2000" dirty="0" smtClean="0">
                <a:latin typeface="Comic Sans MS" panose="030F0702030302020204" pitchFamily="66" charset="0"/>
              </a:rPr>
              <a:t>Zone </a:t>
            </a:r>
            <a:r>
              <a:rPr lang="ro-RO" altLang="zh-CN" sz="2000" dirty="0" err="1">
                <a:latin typeface="Comic Sans MS" panose="030F0702030302020204" pitchFamily="66" charset="0"/>
              </a:rPr>
              <a:t>funcţionale</a:t>
            </a:r>
            <a:r>
              <a:rPr lang="ro-RO" altLang="zh-CN" sz="2000" dirty="0">
                <a:latin typeface="Comic Sans MS" panose="030F0702030302020204" pitchFamily="66" charset="0"/>
              </a:rPr>
              <a:t> - industrie </a:t>
            </a:r>
            <a:r>
              <a:rPr lang="ro-RO" altLang="zh-CN" sz="2000" dirty="0" err="1">
                <a:latin typeface="Comic Sans MS" panose="030F0702030302020204" pitchFamily="66" charset="0"/>
              </a:rPr>
              <a:t>şi</a:t>
            </a:r>
            <a:r>
              <a:rPr lang="ro-RO" altLang="zh-CN" sz="2000" dirty="0">
                <a:latin typeface="Comic Sans MS" panose="030F0702030302020204" pitchFamily="66" charset="0"/>
              </a:rPr>
              <a:t> depozitare, </a:t>
            </a:r>
            <a:r>
              <a:rPr lang="ro-RO" altLang="zh-CN" sz="2000" dirty="0" err="1">
                <a:latin typeface="Comic Sans MS" panose="030F0702030302020204" pitchFamily="66" charset="0"/>
              </a:rPr>
              <a:t>spaţii</a:t>
            </a:r>
            <a:r>
              <a:rPr lang="ro-RO" altLang="zh-CN" sz="2000" dirty="0">
                <a:latin typeface="Comic Sans MS" panose="030F0702030302020204" pitchFamily="66" charset="0"/>
              </a:rPr>
              <a:t> verzi, transporturi cu </a:t>
            </a:r>
            <a:r>
              <a:rPr lang="ro-RO" altLang="zh-CN" sz="2000" dirty="0" err="1">
                <a:latin typeface="Comic Sans MS" panose="030F0702030302020204" pitchFamily="66" charset="0"/>
              </a:rPr>
              <a:t>excepţia</a:t>
            </a:r>
            <a:r>
              <a:rPr lang="ro-RO" altLang="zh-CN" sz="2000" dirty="0">
                <a:latin typeface="Comic Sans MS" panose="030F0702030302020204" pitchFamily="66" charset="0"/>
              </a:rPr>
              <a:t> aeroporturilor, autostrăzilor, drumurilor expres, gospodărie comunală, </a:t>
            </a:r>
            <a:r>
              <a:rPr lang="ro-RO" altLang="zh-CN" sz="2000" dirty="0" err="1">
                <a:latin typeface="Comic Sans MS" panose="030F0702030302020204" pitchFamily="66" charset="0"/>
              </a:rPr>
              <a:t>destinaţie</a:t>
            </a:r>
            <a:r>
              <a:rPr lang="ro-RO" altLang="zh-CN" sz="2000" dirty="0">
                <a:latin typeface="Comic Sans MS" panose="030F0702030302020204" pitchFamily="66" charset="0"/>
              </a:rPr>
              <a:t> specială, echipamente tehnice majore;</a:t>
            </a:r>
          </a:p>
          <a:p>
            <a:pPr lvl="1" algn="just">
              <a:lnSpc>
                <a:spcPct val="80000"/>
              </a:lnSpc>
              <a:buClr>
                <a:schemeClr val="bg1"/>
              </a:buClr>
            </a:pPr>
            <a:r>
              <a:rPr lang="ro-RO" altLang="zh-CN" sz="2000" dirty="0" err="1" smtClean="0">
                <a:latin typeface="Comic Sans MS" panose="030F0702030302020204" pitchFamily="66" charset="0"/>
              </a:rPr>
              <a:t>Construcţii</a:t>
            </a:r>
            <a:r>
              <a:rPr lang="ro-RO" altLang="zh-CN" sz="2000" dirty="0" smtClean="0">
                <a:latin typeface="Comic Sans MS" panose="030F0702030302020204" pitchFamily="66" charset="0"/>
              </a:rPr>
              <a:t> </a:t>
            </a:r>
            <a:r>
              <a:rPr lang="ro-RO" altLang="zh-CN" sz="2000" dirty="0">
                <a:latin typeface="Comic Sans MS" panose="030F0702030302020204" pitchFamily="66" charset="0"/>
              </a:rPr>
              <a:t>- amenajări sportive </a:t>
            </a:r>
            <a:r>
              <a:rPr lang="ro-RO" altLang="zh-CN" sz="2000" dirty="0" err="1">
                <a:latin typeface="Comic Sans MS" panose="030F0702030302020204" pitchFamily="66" charset="0"/>
              </a:rPr>
              <a:t>şi</a:t>
            </a:r>
            <a:r>
              <a:rPr lang="ro-RO" altLang="zh-CN" sz="2000" dirty="0">
                <a:latin typeface="Comic Sans MS" panose="030F0702030302020204" pitchFamily="66" charset="0"/>
              </a:rPr>
              <a:t> de agrement cu o capacitatea mai mică de 100 de persoane,  gări, noduri </a:t>
            </a:r>
            <a:r>
              <a:rPr lang="ro-RO" altLang="zh-CN" sz="2000" dirty="0" err="1">
                <a:latin typeface="Comic Sans MS" panose="030F0702030302020204" pitchFamily="66" charset="0"/>
              </a:rPr>
              <a:t>intermodale</a:t>
            </a:r>
            <a:r>
              <a:rPr lang="ro-RO" altLang="zh-CN" sz="2000" dirty="0">
                <a:latin typeface="Comic Sans MS" panose="030F0702030302020204" pitchFamily="66" charset="0"/>
              </a:rPr>
              <a:t>, </a:t>
            </a:r>
            <a:r>
              <a:rPr lang="ro-RO" altLang="zh-CN" sz="2000" dirty="0" err="1">
                <a:latin typeface="Comic Sans MS" panose="030F0702030302020204" pitchFamily="66" charset="0"/>
              </a:rPr>
              <a:t>staţii</a:t>
            </a:r>
            <a:r>
              <a:rPr lang="ro-RO" altLang="zh-CN" sz="2000" dirty="0">
                <a:latin typeface="Comic Sans MS" panose="030F0702030302020204" pitchFamily="66" charset="0"/>
              </a:rPr>
              <a:t> de transport public cu flux mai mic de (în cadrul cărora se înregistrează  un număr de) 100 de persoane / oră;  </a:t>
            </a:r>
            <a:endParaRPr lang="ro-RO" altLang="zh-CN" sz="2000" b="1" dirty="0">
              <a:latin typeface="Comic Sans MS" panose="030F0702030302020204" pitchFamily="66" charset="0"/>
            </a:endParaRPr>
          </a:p>
          <a:p>
            <a:pPr>
              <a:buClr>
                <a:schemeClr val="bg1"/>
              </a:buClr>
            </a:pPr>
            <a:endParaRPr lang="ro-RO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245801" flipH="1">
            <a:off x="-758074" y="1001234"/>
            <a:ext cx="2377207" cy="16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37366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o-RO" altLang="zh-CN" b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Categorii de </a:t>
            </a:r>
            <a:r>
              <a:rPr lang="ro-RO" altLang="zh-CN" b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construcţii</a:t>
            </a:r>
            <a:r>
              <a:rPr lang="ro-RO" altLang="zh-CN" b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 </a:t>
            </a:r>
            <a:r>
              <a:rPr lang="ro-RO" altLang="zh-CN" b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şi</a:t>
            </a:r>
            <a:r>
              <a:rPr lang="ro-RO" altLang="zh-CN" b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 zone </a:t>
            </a:r>
            <a:r>
              <a:rPr lang="ro-RO" altLang="zh-CN" b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funcţionale</a:t>
            </a:r>
            <a:endParaRPr lang="ro-RO" b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96235"/>
            <a:ext cx="8001000" cy="5261765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Clr>
                <a:schemeClr val="bg1"/>
              </a:buClr>
            </a:pPr>
            <a:r>
              <a:rPr lang="ro-RO" altLang="zh-CN" sz="2400" dirty="0">
                <a:latin typeface="Comic Sans MS" panose="030F0702030302020204" pitchFamily="66" charset="0"/>
              </a:rPr>
              <a:t>Tip </a:t>
            </a:r>
            <a:r>
              <a:rPr lang="ro-RO" altLang="zh-CN" sz="2400" dirty="0" smtClean="0">
                <a:latin typeface="Comic Sans MS" panose="030F0702030302020204" pitchFamily="66" charset="0"/>
              </a:rPr>
              <a:t>C:</a:t>
            </a:r>
          </a:p>
          <a:p>
            <a:pPr lvl="1" algn="just">
              <a:lnSpc>
                <a:spcPct val="80000"/>
              </a:lnSpc>
              <a:buClr>
                <a:schemeClr val="bg1"/>
              </a:buClr>
            </a:pPr>
            <a:r>
              <a:rPr lang="ro-RO" altLang="zh-CN" sz="2000" dirty="0" smtClean="0">
                <a:latin typeface="Comic Sans MS" panose="030F0702030302020204" pitchFamily="66" charset="0"/>
              </a:rPr>
              <a:t>Zone </a:t>
            </a:r>
            <a:r>
              <a:rPr lang="ro-RO" altLang="zh-CN" sz="2000" dirty="0" err="1">
                <a:latin typeface="Comic Sans MS" panose="030F0702030302020204" pitchFamily="66" charset="0"/>
              </a:rPr>
              <a:t>funcţionale</a:t>
            </a:r>
            <a:r>
              <a:rPr lang="ro-RO" altLang="zh-CN" sz="2000" dirty="0">
                <a:latin typeface="Comic Sans MS" panose="030F0702030302020204" pitchFamily="66" charset="0"/>
              </a:rPr>
              <a:t> - </a:t>
            </a:r>
            <a:r>
              <a:rPr lang="ro-RO" altLang="zh-CN" sz="2000" dirty="0" err="1">
                <a:latin typeface="Comic Sans MS" panose="030F0702030302020204" pitchFamily="66" charset="0"/>
              </a:rPr>
              <a:t>rezidenţiale</a:t>
            </a:r>
            <a:r>
              <a:rPr lang="ro-RO" altLang="zh-CN" sz="2000" dirty="0">
                <a:latin typeface="Comic Sans MS" panose="030F0702030302020204" pitchFamily="66" charset="0"/>
              </a:rPr>
              <a:t> cu regim scăzut de </a:t>
            </a:r>
            <a:r>
              <a:rPr lang="ro-RO" altLang="zh-CN" sz="2000" dirty="0" err="1">
                <a:latin typeface="Comic Sans MS" panose="030F0702030302020204" pitchFamily="66" charset="0"/>
              </a:rPr>
              <a:t>înălţime</a:t>
            </a:r>
            <a:r>
              <a:rPr lang="ro-RO" altLang="zh-CN" sz="2000" dirty="0">
                <a:latin typeface="Comic Sans MS" panose="030F0702030302020204" pitchFamily="66" charset="0"/>
              </a:rPr>
              <a:t> (maxim P+2), zone industrie și depozitare, </a:t>
            </a:r>
            <a:r>
              <a:rPr lang="ro-RO" altLang="zh-CN" sz="2000" dirty="0" err="1">
                <a:latin typeface="Comic Sans MS" panose="030F0702030302020204" pitchFamily="66" charset="0"/>
              </a:rPr>
              <a:t>spaţii</a:t>
            </a:r>
            <a:r>
              <a:rPr lang="ro-RO" altLang="zh-CN" sz="2000" dirty="0">
                <a:latin typeface="Comic Sans MS" panose="030F0702030302020204" pitchFamily="66" charset="0"/>
              </a:rPr>
              <a:t> verzi, transporturi, gospodărie comunală, </a:t>
            </a:r>
            <a:r>
              <a:rPr lang="ro-RO" altLang="zh-CN" sz="2000" dirty="0" err="1">
                <a:latin typeface="Comic Sans MS" panose="030F0702030302020204" pitchFamily="66" charset="0"/>
              </a:rPr>
              <a:t>destinaţie</a:t>
            </a:r>
            <a:r>
              <a:rPr lang="ro-RO" altLang="zh-CN" sz="2000" dirty="0">
                <a:latin typeface="Comic Sans MS" panose="030F0702030302020204" pitchFamily="66" charset="0"/>
              </a:rPr>
              <a:t> specială, echipamente tehnice </a:t>
            </a:r>
            <a:r>
              <a:rPr lang="ro-RO" altLang="zh-CN" sz="2000" dirty="0" smtClean="0">
                <a:latin typeface="Comic Sans MS" panose="030F0702030302020204" pitchFamily="66" charset="0"/>
              </a:rPr>
              <a:t>majore;</a:t>
            </a:r>
          </a:p>
          <a:p>
            <a:pPr lvl="1" algn="just">
              <a:lnSpc>
                <a:spcPct val="80000"/>
              </a:lnSpc>
              <a:buClr>
                <a:schemeClr val="bg1"/>
              </a:buClr>
            </a:pPr>
            <a:r>
              <a:rPr lang="ro-RO" altLang="zh-CN" sz="2000" dirty="0" err="1">
                <a:latin typeface="Comic Sans MS" panose="030F0702030302020204" pitchFamily="66" charset="0"/>
              </a:rPr>
              <a:t>Construcţii</a:t>
            </a:r>
            <a:r>
              <a:rPr lang="ro-RO" altLang="zh-CN" sz="2000" dirty="0">
                <a:latin typeface="Comic Sans MS" panose="030F0702030302020204" pitchFamily="66" charset="0"/>
              </a:rPr>
              <a:t> - comerciale cu capacitate mai mică de 1000 persoane, de </a:t>
            </a:r>
            <a:r>
              <a:rPr lang="ro-RO" altLang="zh-CN" sz="2000" dirty="0" err="1">
                <a:latin typeface="Comic Sans MS" panose="030F0702030302020204" pitchFamily="66" charset="0"/>
              </a:rPr>
              <a:t>învăţământ</a:t>
            </a:r>
            <a:r>
              <a:rPr lang="ro-RO" altLang="zh-CN" sz="2000" dirty="0">
                <a:latin typeface="Comic Sans MS" panose="030F0702030302020204" pitchFamily="66" charset="0"/>
              </a:rPr>
              <a:t>, de cult, de cultură, de sănătate – spitale cu capacitate mai mică 25 de paturi sau de100 de persoane, amenajări sportive, de agrement și turism cu capacitate mai mică 1000 de persoane, gări, noduri </a:t>
            </a:r>
            <a:r>
              <a:rPr lang="ro-RO" altLang="zh-CN" sz="2000" dirty="0" err="1">
                <a:latin typeface="Comic Sans MS" panose="030F0702030302020204" pitchFamily="66" charset="0"/>
              </a:rPr>
              <a:t>intermodale</a:t>
            </a:r>
            <a:r>
              <a:rPr lang="ro-RO" altLang="zh-CN" sz="2000" dirty="0">
                <a:latin typeface="Comic Sans MS" panose="030F0702030302020204" pitchFamily="66" charset="0"/>
              </a:rPr>
              <a:t>, </a:t>
            </a:r>
            <a:r>
              <a:rPr lang="ro-RO" altLang="zh-CN" sz="2000" dirty="0" err="1">
                <a:latin typeface="Comic Sans MS" panose="030F0702030302020204" pitchFamily="66" charset="0"/>
              </a:rPr>
              <a:t>staţii</a:t>
            </a:r>
            <a:r>
              <a:rPr lang="ro-RO" altLang="zh-CN" sz="2000" dirty="0">
                <a:latin typeface="Comic Sans MS" panose="030F0702030302020204" pitchFamily="66" charset="0"/>
              </a:rPr>
              <a:t> de transport public cu flux mai mic de 1000 de persoane /oră.  </a:t>
            </a:r>
          </a:p>
          <a:p>
            <a:pPr algn="just">
              <a:lnSpc>
                <a:spcPct val="80000"/>
              </a:lnSpc>
              <a:buClr>
                <a:schemeClr val="bg1"/>
              </a:buClr>
            </a:pPr>
            <a:r>
              <a:rPr lang="ro-RO" altLang="zh-CN" sz="2400" dirty="0">
                <a:latin typeface="Comic Sans MS" panose="030F0702030302020204" pitchFamily="66" charset="0"/>
              </a:rPr>
              <a:t>Tip </a:t>
            </a:r>
            <a:r>
              <a:rPr lang="ro-RO" altLang="zh-CN" sz="2400" dirty="0" smtClean="0">
                <a:latin typeface="Comic Sans MS" panose="030F0702030302020204" pitchFamily="66" charset="0"/>
              </a:rPr>
              <a:t>D:</a:t>
            </a:r>
          </a:p>
          <a:p>
            <a:pPr lvl="1" algn="just">
              <a:lnSpc>
                <a:spcPct val="80000"/>
              </a:lnSpc>
              <a:buClr>
                <a:schemeClr val="bg1"/>
              </a:buClr>
            </a:pPr>
            <a:r>
              <a:rPr lang="ro-RO" altLang="zh-CN" sz="2000" dirty="0" smtClean="0">
                <a:latin typeface="Comic Sans MS" panose="030F0702030302020204" pitchFamily="66" charset="0"/>
              </a:rPr>
              <a:t>Toate </a:t>
            </a:r>
            <a:r>
              <a:rPr lang="ro-RO" altLang="zh-CN" sz="2000" dirty="0">
                <a:latin typeface="Comic Sans MS" panose="030F0702030302020204" pitchFamily="66" charset="0"/>
              </a:rPr>
              <a:t>categoriile de zone </a:t>
            </a:r>
            <a:r>
              <a:rPr lang="ro-RO" altLang="zh-CN" sz="2000" dirty="0" err="1">
                <a:latin typeface="Comic Sans MS" panose="030F0702030302020204" pitchFamily="66" charset="0"/>
              </a:rPr>
              <a:t>funcţionale</a:t>
            </a:r>
            <a:r>
              <a:rPr lang="ro-RO" altLang="zh-CN" sz="2000" dirty="0">
                <a:latin typeface="Comic Sans MS" panose="030F0702030302020204" pitchFamily="66" charset="0"/>
              </a:rPr>
              <a:t> și toate categoriile de </a:t>
            </a:r>
            <a:r>
              <a:rPr lang="ro-RO" altLang="zh-CN" sz="2000" dirty="0" err="1" smtClean="0">
                <a:latin typeface="Comic Sans MS" panose="030F0702030302020204" pitchFamily="66" charset="0"/>
              </a:rPr>
              <a:t>construcţii</a:t>
            </a:r>
            <a:r>
              <a:rPr lang="ro-RO" altLang="zh-CN" sz="2000" dirty="0" smtClean="0">
                <a:latin typeface="Comic Sans MS" panose="030F0702030302020204" pitchFamily="66" charset="0"/>
              </a:rPr>
              <a:t>;</a:t>
            </a:r>
          </a:p>
          <a:p>
            <a:pPr lvl="1" algn="just">
              <a:lnSpc>
                <a:spcPct val="80000"/>
              </a:lnSpc>
              <a:buClr>
                <a:schemeClr val="bg1"/>
              </a:buClr>
            </a:pPr>
            <a:r>
              <a:rPr lang="ro-RO" altLang="zh-CN" sz="2000" dirty="0">
                <a:latin typeface="Comic Sans MS" panose="030F0702030302020204" pitchFamily="66" charset="0"/>
              </a:rPr>
              <a:t>Zone protejate;</a:t>
            </a:r>
          </a:p>
          <a:p>
            <a:pPr lvl="1" algn="just">
              <a:lnSpc>
                <a:spcPct val="80000"/>
              </a:lnSpc>
              <a:buClr>
                <a:schemeClr val="bg1"/>
              </a:buClr>
            </a:pPr>
            <a:r>
              <a:rPr lang="ro-RO" altLang="zh-CN" sz="2000" dirty="0">
                <a:latin typeface="Comic Sans MS" panose="030F0702030302020204" pitchFamily="66" charset="0"/>
              </a:rPr>
              <a:t>Arii naturale protejate.</a:t>
            </a:r>
          </a:p>
          <a:p>
            <a:endParaRPr lang="ro-RO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Wengchucon\Desktop\ah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094">
            <a:off x="3980148" y="5451552"/>
            <a:ext cx="2568576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00921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o-RO" altLang="zh-CN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3. Stabilirea </a:t>
            </a:r>
            <a:r>
              <a:rPr lang="ro-RO" altLang="zh-CN" b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compatibilităţii</a:t>
            </a:r>
            <a:r>
              <a:rPr lang="ro-RO" altLang="zh-CN" b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 </a:t>
            </a:r>
            <a:r>
              <a:rPr lang="ro-RO" altLang="zh-CN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teritoriale</a:t>
            </a:r>
            <a:endParaRPr lang="ro-RO" b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96235"/>
            <a:ext cx="8229600" cy="5261765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Comic Sans MS" panose="030F0702030302020204" pitchFamily="66" charset="0"/>
              </a:rPr>
              <a:t>Cine?</a:t>
            </a:r>
          </a:p>
          <a:p>
            <a:pPr lvl="1"/>
            <a:r>
              <a:rPr lang="ro-RO" altLang="zh-CN" sz="2000" dirty="0">
                <a:latin typeface="Comic Sans MS" panose="030F0702030302020204" pitchFamily="66" charset="0"/>
              </a:rPr>
              <a:t>o </a:t>
            </a:r>
            <a:r>
              <a:rPr lang="ro-RO" altLang="zh-CN" sz="2000" b="1" dirty="0">
                <a:latin typeface="Comic Sans MS" panose="030F0702030302020204" pitchFamily="66" charset="0"/>
              </a:rPr>
              <a:t>comisie</a:t>
            </a:r>
            <a:r>
              <a:rPr lang="ro-RO" altLang="zh-CN" sz="2000" dirty="0">
                <a:latin typeface="Comic Sans MS" panose="030F0702030302020204" pitchFamily="66" charset="0"/>
              </a:rPr>
              <a:t> formată din </a:t>
            </a:r>
            <a:r>
              <a:rPr lang="ro-RO" altLang="zh-CN" sz="2000" dirty="0" err="1">
                <a:latin typeface="Comic Sans MS" panose="030F0702030302020204" pitchFamily="66" charset="0"/>
              </a:rPr>
              <a:t>reprezentanţi</a:t>
            </a:r>
            <a:r>
              <a:rPr lang="ro-RO" altLang="zh-CN" sz="2000" dirty="0">
                <a:latin typeface="Comic Sans MS" panose="030F0702030302020204" pitchFamily="66" charset="0"/>
              </a:rPr>
              <a:t> ai structurilor responsabile cu amenajarea teritoriului </a:t>
            </a:r>
            <a:r>
              <a:rPr lang="ro-RO" altLang="zh-CN" sz="2000" dirty="0" err="1">
                <a:latin typeface="Comic Sans MS" panose="030F0702030302020204" pitchFamily="66" charset="0"/>
              </a:rPr>
              <a:t>şi</a:t>
            </a:r>
            <a:r>
              <a:rPr lang="ro-RO" altLang="zh-CN" sz="2000" dirty="0">
                <a:latin typeface="Comic Sans MS" panose="030F0702030302020204" pitchFamily="66" charset="0"/>
              </a:rPr>
              <a:t> urbanismul din cadrul </a:t>
            </a:r>
            <a:r>
              <a:rPr lang="ro-RO" altLang="zh-CN" sz="2000" dirty="0" err="1">
                <a:latin typeface="Comic Sans MS" panose="030F0702030302020204" pitchFamily="66" charset="0"/>
              </a:rPr>
              <a:t>administraţiei</a:t>
            </a:r>
            <a:r>
              <a:rPr lang="ro-RO" altLang="zh-CN" sz="2000" dirty="0">
                <a:latin typeface="Comic Sans MS" panose="030F0702030302020204" pitchFamily="66" charset="0"/>
              </a:rPr>
              <a:t> publice </a:t>
            </a:r>
            <a:r>
              <a:rPr lang="ro-RO" altLang="zh-CN" sz="2000" dirty="0" err="1">
                <a:latin typeface="Comic Sans MS" panose="030F0702030302020204" pitchFamily="66" charset="0"/>
              </a:rPr>
              <a:t>judeţene</a:t>
            </a:r>
            <a:r>
              <a:rPr lang="ro-RO" altLang="zh-CN" sz="2000" dirty="0">
                <a:latin typeface="Comic Sans MS" panose="030F0702030302020204" pitchFamily="66" charset="0"/>
              </a:rPr>
              <a:t> </a:t>
            </a:r>
            <a:r>
              <a:rPr lang="ro-RO" altLang="zh-CN" sz="2000" dirty="0" err="1">
                <a:latin typeface="Comic Sans MS" panose="030F0702030302020204" pitchFamily="66" charset="0"/>
              </a:rPr>
              <a:t>şi</a:t>
            </a:r>
            <a:r>
              <a:rPr lang="ro-RO" altLang="zh-CN" sz="2000" dirty="0">
                <a:latin typeface="Comic Sans MS" panose="030F0702030302020204" pitchFamily="66" charset="0"/>
              </a:rPr>
              <a:t> locale </a:t>
            </a:r>
            <a:r>
              <a:rPr lang="ro-RO" altLang="zh-CN" sz="2000" dirty="0" err="1">
                <a:latin typeface="Comic Sans MS" panose="030F0702030302020204" pitchFamily="66" charset="0"/>
              </a:rPr>
              <a:t>şi</a:t>
            </a:r>
            <a:r>
              <a:rPr lang="ro-RO" altLang="zh-CN" sz="2000" dirty="0">
                <a:latin typeface="Comic Sans MS" panose="030F0702030302020204" pitchFamily="66" charset="0"/>
              </a:rPr>
              <a:t> </a:t>
            </a:r>
            <a:r>
              <a:rPr lang="ro-RO" altLang="zh-CN" sz="2000" dirty="0" err="1">
                <a:latin typeface="Comic Sans MS" panose="030F0702030302020204" pitchFamily="66" charset="0"/>
              </a:rPr>
              <a:t>reprezentanţii</a:t>
            </a:r>
            <a:r>
              <a:rPr lang="ro-RO" altLang="zh-CN" sz="2000" dirty="0">
                <a:latin typeface="Comic Sans MS" panose="030F0702030302020204" pitchFamily="66" charset="0"/>
              </a:rPr>
              <a:t> </a:t>
            </a:r>
            <a:r>
              <a:rPr lang="ro-RO" altLang="zh-CN" sz="2000" dirty="0" err="1">
                <a:latin typeface="Comic Sans MS" panose="030F0702030302020204" pitchFamily="66" charset="0"/>
              </a:rPr>
              <a:t>autorităţilor</a:t>
            </a:r>
            <a:r>
              <a:rPr lang="ro-RO" altLang="zh-CN" sz="2000" dirty="0">
                <a:latin typeface="Comic Sans MS" panose="030F0702030302020204" pitchFamily="66" charset="0"/>
              </a:rPr>
              <a:t> competente desemnate la nivel </a:t>
            </a:r>
            <a:r>
              <a:rPr lang="ro-RO" altLang="zh-CN" sz="2000" dirty="0" err="1">
                <a:latin typeface="Comic Sans MS" panose="030F0702030302020204" pitchFamily="66" charset="0"/>
              </a:rPr>
              <a:t>judeţean</a:t>
            </a:r>
            <a:r>
              <a:rPr lang="ro-RO" altLang="zh-CN" sz="2000" dirty="0">
                <a:latin typeface="Comic Sans MS" panose="030F0702030302020204" pitchFamily="66" charset="0"/>
              </a:rPr>
              <a:t> responsabile pentru aplicarea prevederilor Legii nr. 59/2016</a:t>
            </a:r>
            <a:endParaRPr lang="ro-RO" sz="2000" dirty="0" smtClean="0">
              <a:latin typeface="Comic Sans MS" panose="030F0702030302020204" pitchFamily="66" charset="0"/>
            </a:endParaRPr>
          </a:p>
          <a:p>
            <a:r>
              <a:rPr lang="ro-RO" sz="2400" dirty="0" smtClean="0">
                <a:latin typeface="Comic Sans MS" panose="030F0702030302020204" pitchFamily="66" charset="0"/>
              </a:rPr>
              <a:t>Cum?</a:t>
            </a:r>
          </a:p>
          <a:p>
            <a:pPr lvl="1"/>
            <a:r>
              <a:rPr lang="ro-RO" sz="2000" dirty="0" smtClean="0">
                <a:latin typeface="Comic Sans MS" panose="030F0702030302020204" pitchFamily="66" charset="0"/>
              </a:rPr>
              <a:t>prin </a:t>
            </a:r>
            <a:r>
              <a:rPr lang="ro-RO" sz="2000" dirty="0">
                <a:latin typeface="Comic Sans MS" panose="030F0702030302020204" pitchFamily="66" charset="0"/>
              </a:rPr>
              <a:t>suprapunerea planului topo-cadastral vectorial cu </a:t>
            </a:r>
            <a:r>
              <a:rPr lang="ro-RO" sz="2000" dirty="0" err="1">
                <a:latin typeface="Comic Sans MS" panose="030F0702030302020204" pitchFamily="66" charset="0"/>
              </a:rPr>
              <a:t>distribuţia</a:t>
            </a:r>
            <a:r>
              <a:rPr lang="ro-RO" sz="2000" dirty="0">
                <a:latin typeface="Comic Sans MS" panose="030F0702030302020204" pitchFamily="66" charset="0"/>
              </a:rPr>
              <a:t> zonelor de impact din jurul amplasamentelor care se încadrează în prevederile Legii nr. 59/2016 rezultate din scenariile luate în considerare, conform analizei de risc, cu planul cu categoriile de </a:t>
            </a:r>
            <a:r>
              <a:rPr lang="ro-RO" sz="2000" dirty="0" err="1">
                <a:latin typeface="Comic Sans MS" panose="030F0702030302020204" pitchFamily="66" charset="0"/>
              </a:rPr>
              <a:t>construcţii</a:t>
            </a:r>
            <a:r>
              <a:rPr lang="ro-RO" sz="2000" dirty="0">
                <a:latin typeface="Comic Sans MS" panose="030F0702030302020204" pitchFamily="66" charset="0"/>
              </a:rPr>
              <a:t> </a:t>
            </a:r>
            <a:r>
              <a:rPr lang="ro-RO" sz="2000" dirty="0" err="1">
                <a:latin typeface="Comic Sans MS" panose="030F0702030302020204" pitchFamily="66" charset="0"/>
              </a:rPr>
              <a:t>şi</a:t>
            </a:r>
            <a:r>
              <a:rPr lang="ro-RO" sz="2000" dirty="0">
                <a:latin typeface="Comic Sans MS" panose="030F0702030302020204" pitchFamily="66" charset="0"/>
              </a:rPr>
              <a:t> zone </a:t>
            </a:r>
            <a:r>
              <a:rPr lang="ro-RO" sz="2000" dirty="0" err="1">
                <a:latin typeface="Comic Sans MS" panose="030F0702030302020204" pitchFamily="66" charset="0"/>
              </a:rPr>
              <a:t>funcţionale</a:t>
            </a:r>
            <a:r>
              <a:rPr lang="ro-RO" sz="2000" dirty="0">
                <a:latin typeface="Comic Sans MS" panose="030F0702030302020204" pitchFamily="66" charset="0"/>
              </a:rPr>
              <a:t>, urmată de aplicarea matricei de compatibilitate specifice.</a:t>
            </a:r>
          </a:p>
          <a:p>
            <a:endParaRPr lang="ro-RO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42656">
            <a:off x="7069145" y="1151866"/>
            <a:ext cx="2625709" cy="17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0187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8130"/>
            <a:ext cx="800099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o-RO" altLang="ro-RO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4. Preluarea </a:t>
            </a:r>
            <a:r>
              <a:rPr lang="ro-RO" altLang="ro-RO" b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distanţelor</a:t>
            </a:r>
            <a:r>
              <a:rPr lang="ro-RO" altLang="ro-RO" b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 adecvate în planurile de amenajarea teritoriului </a:t>
            </a:r>
            <a:r>
              <a:rPr lang="ro-RO" altLang="ro-RO" b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şi</a:t>
            </a:r>
            <a:r>
              <a:rPr lang="ro-RO" altLang="ro-RO" b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 de urbanism</a:t>
            </a:r>
            <a:endParaRPr lang="ro-RO" b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96885"/>
            <a:ext cx="7764164" cy="3594315"/>
          </a:xfrm>
        </p:spPr>
        <p:txBody>
          <a:bodyPr/>
          <a:lstStyle/>
          <a:p>
            <a:r>
              <a:rPr lang="ro-RO" dirty="0" smtClean="0">
                <a:latin typeface="Comic Sans MS" panose="030F0702030302020204" pitchFamily="66" charset="0"/>
              </a:rPr>
              <a:t>Cine?</a:t>
            </a:r>
          </a:p>
          <a:p>
            <a:pPr lvl="1"/>
            <a:r>
              <a:rPr lang="ro-RO" altLang="ro-RO" dirty="0">
                <a:latin typeface="Comic Sans MS" panose="030F0702030302020204" pitchFamily="66" charset="0"/>
              </a:rPr>
              <a:t>Primăriile pe teritoriul administrativ al cărora se află zonele de impact din jurul </a:t>
            </a:r>
            <a:r>
              <a:rPr lang="ro-RO" altLang="ro-RO" dirty="0" smtClean="0">
                <a:latin typeface="Comic Sans MS" panose="030F0702030302020204" pitchFamily="66" charset="0"/>
              </a:rPr>
              <a:t>amplasamentului/amplasamentelor considerate</a:t>
            </a:r>
          </a:p>
          <a:p>
            <a:pPr lvl="1"/>
            <a:r>
              <a:rPr lang="ro-RO" altLang="ro-RO" dirty="0">
                <a:latin typeface="Comic Sans MS" panose="030F0702030302020204" pitchFamily="66" charset="0"/>
              </a:rPr>
              <a:t>Structura responsabilă cu amenajarea teritoriului </a:t>
            </a:r>
            <a:r>
              <a:rPr lang="ro-RO" altLang="ro-RO" dirty="0" err="1">
                <a:latin typeface="Comic Sans MS" panose="030F0702030302020204" pitchFamily="66" charset="0"/>
              </a:rPr>
              <a:t>şi</a:t>
            </a:r>
            <a:r>
              <a:rPr lang="ro-RO" altLang="ro-RO" dirty="0">
                <a:latin typeface="Comic Sans MS" panose="030F0702030302020204" pitchFamily="66" charset="0"/>
              </a:rPr>
              <a:t> urbanismul din cadrul </a:t>
            </a:r>
            <a:r>
              <a:rPr lang="ro-RO" altLang="ro-RO" dirty="0" err="1">
                <a:latin typeface="Comic Sans MS" panose="030F0702030302020204" pitchFamily="66" charset="0"/>
              </a:rPr>
              <a:t>administraţiei</a:t>
            </a:r>
            <a:r>
              <a:rPr lang="ro-RO" altLang="ro-RO" dirty="0">
                <a:latin typeface="Comic Sans MS" panose="030F0702030302020204" pitchFamily="66" charset="0"/>
              </a:rPr>
              <a:t> publice </a:t>
            </a:r>
            <a:r>
              <a:rPr lang="ro-RO" altLang="ro-RO" dirty="0" err="1">
                <a:latin typeface="Comic Sans MS" panose="030F0702030302020204" pitchFamily="66" charset="0"/>
              </a:rPr>
              <a:t>judeţene</a:t>
            </a:r>
            <a:endParaRPr lang="ro-RO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Wengchucon\Desktop\ah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094">
            <a:off x="1998950" y="5169702"/>
            <a:ext cx="2568576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7111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Matrice de compatibilitate teritorială fără alternativă construită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085811"/>
              </p:ext>
            </p:extLst>
          </p:nvPr>
        </p:nvGraphicFramePr>
        <p:xfrm>
          <a:off x="574677" y="2276872"/>
          <a:ext cx="8245795" cy="3168352"/>
        </p:xfrm>
        <a:graphic>
          <a:graphicData uri="http://schemas.openxmlformats.org/drawingml/2006/table">
            <a:tbl>
              <a:tblPr/>
              <a:tblGrid>
                <a:gridCol w="1649159">
                  <a:extLst>
                    <a:ext uri="{9D8B030D-6E8A-4147-A177-3AD203B41FA5}">
                      <a16:colId xmlns:a16="http://schemas.microsoft.com/office/drawing/2014/main" val="1654176847"/>
                    </a:ext>
                  </a:extLst>
                </a:gridCol>
                <a:gridCol w="1649159">
                  <a:extLst>
                    <a:ext uri="{9D8B030D-6E8A-4147-A177-3AD203B41FA5}">
                      <a16:colId xmlns:a16="http://schemas.microsoft.com/office/drawing/2014/main" val="486879459"/>
                    </a:ext>
                  </a:extLst>
                </a:gridCol>
                <a:gridCol w="1649159">
                  <a:extLst>
                    <a:ext uri="{9D8B030D-6E8A-4147-A177-3AD203B41FA5}">
                      <a16:colId xmlns:a16="http://schemas.microsoft.com/office/drawing/2014/main" val="470082377"/>
                    </a:ext>
                  </a:extLst>
                </a:gridCol>
                <a:gridCol w="1649159">
                  <a:extLst>
                    <a:ext uri="{9D8B030D-6E8A-4147-A177-3AD203B41FA5}">
                      <a16:colId xmlns:a16="http://schemas.microsoft.com/office/drawing/2014/main" val="905657929"/>
                    </a:ext>
                  </a:extLst>
                </a:gridCol>
                <a:gridCol w="1649159">
                  <a:extLst>
                    <a:ext uri="{9D8B030D-6E8A-4147-A177-3AD203B41FA5}">
                      <a16:colId xmlns:a16="http://schemas.microsoft.com/office/drawing/2014/main" val="4150961573"/>
                    </a:ext>
                  </a:extLst>
                </a:gridCol>
              </a:tblGrid>
              <a:tr h="396044">
                <a:tc rowSpan="2"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Frecvenţă</a:t>
                      </a: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(cazuri/an)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Zone de impact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893403"/>
                  </a:ext>
                </a:extLst>
              </a:tr>
              <a:tr h="1188132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Raza zonei IV – vătămări reversibile (m)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Raza zonei III – vătămări ireversibile (m)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Raza zonei II – prag de mortalitate (m)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Raza zonei I –mortalitate ridicată (m)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76375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just" fontAlgn="auto"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o-RO" sz="1600" b="1" kern="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10</a:t>
                      </a:r>
                      <a:r>
                        <a:rPr lang="ro-RO" sz="1600" b="1" kern="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</a:t>
                      </a:r>
                      <a:endParaRPr lang="ro-RO" sz="11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o-RO" sz="11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o-RO" sz="11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o-RO" sz="11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273929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just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o-RO" sz="1600" b="1" kern="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10</a:t>
                      </a:r>
                      <a:r>
                        <a:rPr lang="ro-RO" sz="1600" b="1" kern="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</a:t>
                      </a:r>
                      <a:endParaRPr lang="ro-RO" sz="11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o-RO" sz="11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o-RO" sz="11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o-RO" sz="11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5774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just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o-RO" sz="1600" b="1" kern="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</a:t>
                      </a: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10</a:t>
                      </a:r>
                      <a:r>
                        <a:rPr lang="ro-RO" sz="1600" b="1" kern="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</a:t>
                      </a:r>
                      <a:endParaRPr lang="ro-RO" sz="11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ABC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350718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just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10</a:t>
                      </a:r>
                      <a:r>
                        <a:rPr lang="ro-RO" sz="1600" b="1" kern="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</a:t>
                      </a:r>
                      <a:endParaRPr lang="ro-RO" sz="11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ABCD</a:t>
                      </a:r>
                      <a:endParaRPr lang="ro-RO" sz="11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ABC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158966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42656">
            <a:off x="7036801" y="694665"/>
            <a:ext cx="2625709" cy="17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0671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o-RO" b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Matrice de compatibilitate teritorială cu alternativă construită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47637"/>
              </p:ext>
            </p:extLst>
          </p:nvPr>
        </p:nvGraphicFramePr>
        <p:xfrm>
          <a:off x="467543" y="2912586"/>
          <a:ext cx="8108130" cy="2820670"/>
        </p:xfrm>
        <a:graphic>
          <a:graphicData uri="http://schemas.openxmlformats.org/drawingml/2006/table">
            <a:tbl>
              <a:tblPr/>
              <a:tblGrid>
                <a:gridCol w="1621626">
                  <a:extLst>
                    <a:ext uri="{9D8B030D-6E8A-4147-A177-3AD203B41FA5}">
                      <a16:colId xmlns:a16="http://schemas.microsoft.com/office/drawing/2014/main" val="4099910128"/>
                    </a:ext>
                  </a:extLst>
                </a:gridCol>
                <a:gridCol w="1621626">
                  <a:extLst>
                    <a:ext uri="{9D8B030D-6E8A-4147-A177-3AD203B41FA5}">
                      <a16:colId xmlns:a16="http://schemas.microsoft.com/office/drawing/2014/main" val="3341572889"/>
                    </a:ext>
                  </a:extLst>
                </a:gridCol>
                <a:gridCol w="1621626">
                  <a:extLst>
                    <a:ext uri="{9D8B030D-6E8A-4147-A177-3AD203B41FA5}">
                      <a16:colId xmlns:a16="http://schemas.microsoft.com/office/drawing/2014/main" val="2988406997"/>
                    </a:ext>
                  </a:extLst>
                </a:gridCol>
                <a:gridCol w="1621626">
                  <a:extLst>
                    <a:ext uri="{9D8B030D-6E8A-4147-A177-3AD203B41FA5}">
                      <a16:colId xmlns:a16="http://schemas.microsoft.com/office/drawing/2014/main" val="1083804931"/>
                    </a:ext>
                  </a:extLst>
                </a:gridCol>
                <a:gridCol w="1621626">
                  <a:extLst>
                    <a:ext uri="{9D8B030D-6E8A-4147-A177-3AD203B41FA5}">
                      <a16:colId xmlns:a16="http://schemas.microsoft.com/office/drawing/2014/main" val="3827292367"/>
                    </a:ext>
                  </a:extLst>
                </a:gridCol>
              </a:tblGrid>
              <a:tr h="352584">
                <a:tc rowSpan="2"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frecvenţă</a:t>
                      </a: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(cazuri/an)</a:t>
                      </a:r>
                      <a:endParaRPr lang="ro-RO" sz="11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Zone de impact</a:t>
                      </a:r>
                      <a:endParaRPr lang="ro-RO" sz="11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938205"/>
                  </a:ext>
                </a:extLst>
              </a:tr>
              <a:tr h="105775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Raza zonei IV – vătămări reversibile (m)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Raza zonei III – vătămări ireversibile (m)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Raza zonei II – prag de mortalitate (m)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Raza zonei I –mortalitate ridicată (m)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606269"/>
                  </a:ext>
                </a:extLst>
              </a:tr>
              <a:tr h="352584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o-RO" sz="1600" b="1" kern="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10</a:t>
                      </a:r>
                      <a:r>
                        <a:rPr lang="ro-RO" sz="1600" b="1" kern="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</a:t>
                      </a:r>
                      <a:endParaRPr lang="ro-RO" sz="11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o-RO" sz="11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o-RO" sz="11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o-RO" sz="11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33541"/>
                  </a:ext>
                </a:extLst>
              </a:tr>
              <a:tr h="352584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o-RO" sz="1600" b="1" kern="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10</a:t>
                      </a:r>
                      <a:r>
                        <a:rPr lang="ro-RO" sz="1600" b="1" kern="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</a:t>
                      </a:r>
                      <a:endParaRPr lang="ro-RO" sz="11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ABC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o-RO" sz="11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o-RO" sz="11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776004"/>
                  </a:ext>
                </a:extLst>
              </a:tr>
              <a:tr h="352584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o-RO" sz="1600" b="1" kern="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</a:t>
                      </a: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10</a:t>
                      </a:r>
                      <a:r>
                        <a:rPr lang="ro-RO" sz="1600" b="1" kern="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</a:t>
                      </a:r>
                      <a:endParaRPr lang="ro-RO" sz="11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ABCD</a:t>
                      </a:r>
                      <a:endParaRPr lang="ro-RO" sz="11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ABC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o-RO" sz="11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1007"/>
                  </a:ext>
                </a:extLst>
              </a:tr>
              <a:tr h="352584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10</a:t>
                      </a:r>
                      <a:r>
                        <a:rPr lang="ro-RO" sz="1600" b="1" kern="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</a:t>
                      </a:r>
                      <a:endParaRPr lang="ro-RO" sz="11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ABCD  </a:t>
                      </a:r>
                      <a:endParaRPr lang="ro-RO" sz="11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ABCD</a:t>
                      </a:r>
                      <a:endParaRPr lang="ro-RO" sz="11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ABC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o-RO" sz="16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</a:t>
                      </a:r>
                      <a:endParaRPr lang="ro-RO" sz="11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059258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62747" flipH="1">
            <a:off x="-721061" y="1258845"/>
            <a:ext cx="2377207" cy="16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474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o-RO" sz="32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Termene</a:t>
            </a:r>
            <a:endParaRPr lang="ro-RO" sz="3200" b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7400"/>
            <a:ext cx="8229600" cy="4648200"/>
          </a:xfrm>
        </p:spPr>
        <p:txBody>
          <a:bodyPr>
            <a:normAutofit/>
          </a:bodyPr>
          <a:lstStyle/>
          <a:p>
            <a:r>
              <a:rPr lang="ro-RO" altLang="zh-CN" sz="2000" dirty="0">
                <a:latin typeface="Comic Sans MS" panose="030F0702030302020204" pitchFamily="66" charset="0"/>
              </a:rPr>
              <a:t>180 de zile de la intrarea în vigoare a acestei metodologii </a:t>
            </a:r>
            <a:r>
              <a:rPr lang="ro-RO" altLang="zh-CN" sz="2000" dirty="0" err="1">
                <a:latin typeface="Comic Sans MS" panose="030F0702030302020204" pitchFamily="66" charset="0"/>
              </a:rPr>
              <a:t>autorităţile</a:t>
            </a:r>
            <a:r>
              <a:rPr lang="ro-RO" altLang="zh-CN" sz="2000" dirty="0">
                <a:latin typeface="Comic Sans MS" panose="030F0702030302020204" pitchFamily="66" charset="0"/>
              </a:rPr>
              <a:t> publice locale pe raza cărora există amplasamente de tip </a:t>
            </a:r>
            <a:r>
              <a:rPr lang="ro-RO" altLang="zh-CN" sz="2000" dirty="0" err="1">
                <a:latin typeface="Comic Sans MS" panose="030F0702030302020204" pitchFamily="66" charset="0"/>
              </a:rPr>
              <a:t>Seveso</a:t>
            </a:r>
            <a:r>
              <a:rPr lang="ro-RO" altLang="zh-CN" sz="2000" dirty="0">
                <a:latin typeface="Comic Sans MS" panose="030F0702030302020204" pitchFamily="66" charset="0"/>
              </a:rPr>
              <a:t> vor elabora planul cu categoriile de </a:t>
            </a:r>
            <a:r>
              <a:rPr lang="ro-RO" altLang="zh-CN" sz="2000" dirty="0" err="1">
                <a:latin typeface="Comic Sans MS" panose="030F0702030302020204" pitchFamily="66" charset="0"/>
              </a:rPr>
              <a:t>construcţii</a:t>
            </a:r>
            <a:r>
              <a:rPr lang="ro-RO" altLang="zh-CN" sz="2000" dirty="0">
                <a:latin typeface="Comic Sans MS" panose="030F0702030302020204" pitchFamily="66" charset="0"/>
              </a:rPr>
              <a:t> </a:t>
            </a:r>
            <a:r>
              <a:rPr lang="ro-RO" altLang="zh-CN" sz="2000" dirty="0" err="1">
                <a:latin typeface="Comic Sans MS" panose="030F0702030302020204" pitchFamily="66" charset="0"/>
              </a:rPr>
              <a:t>şi</a:t>
            </a:r>
            <a:r>
              <a:rPr lang="ro-RO" altLang="zh-CN" sz="2000" dirty="0">
                <a:latin typeface="Comic Sans MS" panose="030F0702030302020204" pitchFamily="66" charset="0"/>
              </a:rPr>
              <a:t> zonele </a:t>
            </a:r>
            <a:r>
              <a:rPr lang="ro-RO" altLang="zh-CN" sz="2000" dirty="0" err="1">
                <a:latin typeface="Comic Sans MS" panose="030F0702030302020204" pitchFamily="66" charset="0"/>
              </a:rPr>
              <a:t>funcţionale</a:t>
            </a:r>
            <a:endParaRPr lang="ro-RO" altLang="zh-CN" sz="2000" dirty="0">
              <a:latin typeface="Comic Sans MS" panose="030F0702030302020204" pitchFamily="66" charset="0"/>
            </a:endParaRPr>
          </a:p>
          <a:p>
            <a:r>
              <a:rPr lang="ro-RO" altLang="zh-CN" sz="2000" dirty="0" smtClean="0">
                <a:latin typeface="Comic Sans MS" panose="030F0702030302020204" pitchFamily="66" charset="0"/>
              </a:rPr>
              <a:t>240 </a:t>
            </a:r>
            <a:r>
              <a:rPr lang="ro-RO" altLang="zh-CN" sz="2000" dirty="0">
                <a:latin typeface="Comic Sans MS" panose="030F0702030302020204" pitchFamily="66" charset="0"/>
              </a:rPr>
              <a:t>de zile de la intrarea în vigoare a ordinului pentru stabilirea </a:t>
            </a:r>
            <a:r>
              <a:rPr lang="ro-RO" altLang="zh-CN" sz="2000" dirty="0" err="1">
                <a:latin typeface="Comic Sans MS" panose="030F0702030302020204" pitchFamily="66" charset="0"/>
              </a:rPr>
              <a:t>compatibilităţii</a:t>
            </a:r>
            <a:r>
              <a:rPr lang="ro-RO" altLang="zh-CN" sz="2000" dirty="0">
                <a:latin typeface="Comic Sans MS" panose="030F0702030302020204" pitchFamily="66" charset="0"/>
              </a:rPr>
              <a:t> teritoriale în </a:t>
            </a:r>
            <a:r>
              <a:rPr lang="ro-RO" altLang="zh-CN" sz="2000" dirty="0" err="1">
                <a:latin typeface="Comic Sans MS" panose="030F0702030302020204" pitchFamily="66" charset="0"/>
              </a:rPr>
              <a:t>situaţia</a:t>
            </a:r>
            <a:r>
              <a:rPr lang="ro-RO" altLang="zh-CN" sz="2000" dirty="0">
                <a:latin typeface="Comic Sans MS" panose="030F0702030302020204" pitchFamily="66" charset="0"/>
              </a:rPr>
              <a:t> </a:t>
            </a:r>
            <a:r>
              <a:rPr lang="ro-RO" altLang="zh-CN" sz="2000" dirty="0" smtClean="0">
                <a:latin typeface="Comic Sans MS" panose="030F0702030302020204" pitchFamily="66" charset="0"/>
              </a:rPr>
              <a:t>existentă – se întrunește comisia</a:t>
            </a:r>
          </a:p>
          <a:p>
            <a:r>
              <a:rPr lang="ro-RO" altLang="zh-CN" sz="2000" dirty="0" smtClean="0">
                <a:latin typeface="Comic Sans MS" panose="030F0702030302020204" pitchFamily="66" charset="0"/>
              </a:rPr>
              <a:t>5 </a:t>
            </a:r>
            <a:r>
              <a:rPr lang="ro-RO" altLang="zh-CN" sz="2000" dirty="0">
                <a:latin typeface="Comic Sans MS" panose="030F0702030302020204" pitchFamily="66" charset="0"/>
              </a:rPr>
              <a:t>ani de la intrarea în vigoare a prezentului ordin, toate </a:t>
            </a:r>
            <a:r>
              <a:rPr lang="ro-RO" altLang="zh-CN" sz="2000" dirty="0" err="1">
                <a:latin typeface="Comic Sans MS" panose="030F0702030302020204" pitchFamily="66" charset="0"/>
              </a:rPr>
              <a:t>autorităţile</a:t>
            </a:r>
            <a:r>
              <a:rPr lang="ro-RO" altLang="zh-CN" sz="2000" dirty="0">
                <a:latin typeface="Comic Sans MS" panose="030F0702030302020204" pitchFamily="66" charset="0"/>
              </a:rPr>
              <a:t> </a:t>
            </a:r>
            <a:r>
              <a:rPr lang="ro-RO" altLang="zh-CN" sz="2000" dirty="0" err="1">
                <a:latin typeface="Comic Sans MS" panose="030F0702030302020204" pitchFamily="66" charset="0"/>
              </a:rPr>
              <a:t>administraţiei</a:t>
            </a:r>
            <a:r>
              <a:rPr lang="ro-RO" altLang="zh-CN" sz="2000" dirty="0">
                <a:latin typeface="Comic Sans MS" panose="030F0702030302020204" pitchFamily="66" charset="0"/>
              </a:rPr>
              <a:t> publice locale în al căror teritoriu administrativ se regăsesc amplasamente ce se supun prevederilor Legii 59/2016, </a:t>
            </a:r>
            <a:r>
              <a:rPr lang="ro-RO" altLang="zh-CN" sz="2000" dirty="0" err="1">
                <a:latin typeface="Comic Sans MS" panose="030F0702030302020204" pitchFamily="66" charset="0"/>
              </a:rPr>
              <a:t>îşi</a:t>
            </a:r>
            <a:r>
              <a:rPr lang="ro-RO" altLang="zh-CN" sz="2000" dirty="0">
                <a:latin typeface="Comic Sans MS" panose="030F0702030302020204" pitchFamily="66" charset="0"/>
              </a:rPr>
              <a:t> actualizează planul urbanistic general astfel încât să fie cuprinse </a:t>
            </a:r>
            <a:r>
              <a:rPr lang="ro-RO" altLang="zh-CN" sz="2000" dirty="0" err="1">
                <a:latin typeface="Comic Sans MS" panose="030F0702030302020204" pitchFamily="66" charset="0"/>
              </a:rPr>
              <a:t>distanţele</a:t>
            </a:r>
            <a:r>
              <a:rPr lang="ro-RO" altLang="zh-CN" sz="2000" dirty="0">
                <a:latin typeface="Comic Sans MS" panose="030F0702030302020204" pitchFamily="66" charset="0"/>
              </a:rPr>
              <a:t> adecvate</a:t>
            </a:r>
            <a:endParaRPr lang="ro-RO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44898" flipH="1">
            <a:off x="-452810" y="294608"/>
            <a:ext cx="2377207" cy="16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606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ro-RO" altLang="ro-RO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hiller" panose="04020404031007020602" pitchFamily="82" charset="0"/>
              </a:rPr>
              <a:t>VA MULTUMESC PENTRU ATENTIE</a:t>
            </a:r>
            <a:r>
              <a:rPr lang="en-GB" altLang="ro-RO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hiller" panose="04020404031007020602" pitchFamily="82" charset="0"/>
              </a:rPr>
              <a:t>!</a:t>
            </a:r>
            <a:endParaRPr lang="ro-RO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hiller" panose="04020404031007020602" pitchFamily="82" charset="0"/>
            </a:endParaRPr>
          </a:p>
        </p:txBody>
      </p:sp>
      <p:pic>
        <p:nvPicPr>
          <p:cNvPr id="2050" name="Picture 2" descr="Imagini pentru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4762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ini pentru intrebar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41" y="1444625"/>
            <a:ext cx="5634243" cy="52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3718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808704"/>
              </p:ext>
            </p:extLst>
          </p:nvPr>
        </p:nvGraphicFramePr>
        <p:xfrm>
          <a:off x="152400" y="1066800"/>
          <a:ext cx="88204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85928" flipH="1">
            <a:off x="-739638" y="2004545"/>
            <a:ext cx="2377207" cy="16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865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3B1E89-4D69-4393-AF7E-ADE44E7AD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73B1E89-4D69-4393-AF7E-ADE44E7AD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7D56F8-B212-424B-985C-7B0871D1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57D56F8-B212-424B-985C-7B0871D16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0BFFA-00CE-4C09-8230-C07BD88C5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400BFFA-00CE-4C09-8230-C07BD88C5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87A7C5-3E0E-4592-8308-02794E1A4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087A7C5-3E0E-4592-8308-02794E1A4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5F73E0-F641-4574-8157-E81B82DF5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95F73E0-F641-4574-8157-E81B82DF5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0F3770-6875-4239-8802-81FCC337A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120F3770-6875-4239-8802-81FCC337A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DC704F-3B19-477B-ADE7-C73B4CC07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73DC704F-3B19-477B-ADE7-C73B4CC07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5AE0B9-75C7-4156-B7A3-1B0C7BD5E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625AE0B9-75C7-4156-B7A3-1B0C7BD5E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o-RO" sz="32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Amenajarea teritoriului</a:t>
            </a:r>
            <a:endParaRPr lang="ro-RO" sz="3200" b="0" dirty="0">
              <a:solidFill>
                <a:schemeClr val="accent6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0635"/>
            <a:ext cx="8229600" cy="4194965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Comic Sans MS" panose="030F0702030302020204" pitchFamily="66" charset="0"/>
              </a:rPr>
              <a:t>Cine?</a:t>
            </a:r>
          </a:p>
          <a:p>
            <a:pPr lvl="1"/>
            <a:r>
              <a:rPr lang="en-US" sz="2000" dirty="0" err="1">
                <a:latin typeface="Comic Sans MS" panose="030F0702030302020204" pitchFamily="66" charset="0"/>
              </a:rPr>
              <a:t>autoritatile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administratiei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publice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ro-RO" sz="2000" dirty="0" smtClean="0">
                <a:latin typeface="Comic Sans MS" panose="030F0702030302020204" pitchFamily="66" charset="0"/>
              </a:rPr>
              <a:t>locale</a:t>
            </a:r>
          </a:p>
          <a:p>
            <a:pPr lvl="1"/>
            <a:r>
              <a:rPr lang="it-IT" sz="2000" dirty="0" smtClean="0">
                <a:latin typeface="Comic Sans MS" panose="030F0702030302020204" pitchFamily="66" charset="0"/>
              </a:rPr>
              <a:t>autoritatile competente</a:t>
            </a:r>
            <a:endParaRPr lang="ro-RO" sz="2000" dirty="0" smtClean="0">
              <a:latin typeface="Comic Sans MS" panose="030F0702030302020204" pitchFamily="66" charset="0"/>
            </a:endParaRPr>
          </a:p>
          <a:p>
            <a:r>
              <a:rPr lang="ro-RO" sz="2400" dirty="0" smtClean="0">
                <a:latin typeface="Comic Sans MS" panose="030F0702030302020204" pitchFamily="66" charset="0"/>
              </a:rPr>
              <a:t>Ce se are în vedere?</a:t>
            </a:r>
          </a:p>
          <a:p>
            <a:pPr lvl="1"/>
            <a:r>
              <a:rPr lang="ro-RO" sz="2000" dirty="0" smtClean="0">
                <a:latin typeface="Comic Sans MS" panose="030F0702030302020204" pitchFamily="66" charset="0"/>
              </a:rPr>
              <a:t>Păstrarea unor distanțe adecvate între amplasamentele </a:t>
            </a:r>
            <a:r>
              <a:rPr lang="ro-RO" sz="2000" dirty="0" err="1" smtClean="0">
                <a:latin typeface="Comic Sans MS" panose="030F0702030302020204" pitchFamily="66" charset="0"/>
              </a:rPr>
              <a:t>Seveso</a:t>
            </a:r>
            <a:r>
              <a:rPr lang="ro-RO" sz="2000" dirty="0" smtClean="0">
                <a:latin typeface="Comic Sans MS" panose="030F0702030302020204" pitchFamily="66" charset="0"/>
              </a:rPr>
              <a:t> și zonele locuite, de recreere, căi de transport, etc</a:t>
            </a:r>
          </a:p>
          <a:p>
            <a:pPr lvl="1"/>
            <a:r>
              <a:rPr lang="ro-RO" sz="2000" dirty="0" smtClean="0">
                <a:latin typeface="Comic Sans MS" panose="030F0702030302020204" pitchFamily="66" charset="0"/>
              </a:rPr>
              <a:t>Protejarea ariilor naturale vulnerabile</a:t>
            </a:r>
          </a:p>
          <a:p>
            <a:pPr lvl="1"/>
            <a:r>
              <a:rPr lang="ro-RO" sz="2000" dirty="0" smtClean="0">
                <a:latin typeface="Comic Sans MS" panose="030F0702030302020204" pitchFamily="66" charset="0"/>
              </a:rPr>
              <a:t>Măsuri tehnice suplimentare în vederea menținerii riscurilor la un nivel scăzut</a:t>
            </a:r>
            <a:endParaRPr lang="ro-RO" sz="2000" dirty="0"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42656">
            <a:off x="6960600" y="2523466"/>
            <a:ext cx="2625709" cy="17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48511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404345"/>
              </p:ext>
            </p:extLst>
          </p:nvPr>
        </p:nvGraphicFramePr>
        <p:xfrm>
          <a:off x="-457200" y="1676400"/>
          <a:ext cx="9601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80268" flipH="1">
            <a:off x="-828391" y="3301763"/>
            <a:ext cx="2377207" cy="16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525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83326" y="2057400"/>
            <a:ext cx="7772400" cy="3240360"/>
          </a:xfrm>
        </p:spPr>
        <p:txBody>
          <a:bodyPr/>
          <a:lstStyle/>
          <a:p>
            <a:r>
              <a:rPr lang="fr-BE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N</a:t>
            </a:r>
            <a:r>
              <a:rPr lang="ro-RO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ou</a:t>
            </a:r>
            <a:r>
              <a:rPr lang="fr-BE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! </a:t>
            </a:r>
            <a:r>
              <a:rPr lang="fr-BE" sz="2400" i="0" dirty="0" err="1" smtClean="0">
                <a:latin typeface="Comic Sans MS" panose="030F0702030302020204" pitchFamily="66" charset="0"/>
              </a:rPr>
              <a:t>Operator</a:t>
            </a:r>
            <a:r>
              <a:rPr lang="ro-RO" sz="2400" i="0" dirty="0" smtClean="0">
                <a:latin typeface="Comic Sans MS" panose="030F0702030302020204" pitchFamily="66" charset="0"/>
              </a:rPr>
              <a:t>ii</a:t>
            </a:r>
            <a:r>
              <a:rPr lang="fr-BE" sz="2400" i="0" dirty="0" smtClean="0">
                <a:latin typeface="Comic Sans MS" panose="030F0702030302020204" pitchFamily="66" charset="0"/>
              </a:rPr>
              <a:t> </a:t>
            </a:r>
            <a:r>
              <a:rPr lang="ro-RO" sz="2400" i="0" dirty="0" smtClean="0">
                <a:latin typeface="Comic Sans MS" panose="030F0702030302020204" pitchFamily="66" charset="0"/>
              </a:rPr>
              <a:t>furnizează </a:t>
            </a:r>
            <a:r>
              <a:rPr lang="fr-BE" sz="2400" i="0" dirty="0" err="1" smtClean="0">
                <a:latin typeface="Comic Sans MS" panose="030F0702030302020204" pitchFamily="66" charset="0"/>
              </a:rPr>
              <a:t>suficient</a:t>
            </a:r>
            <a:r>
              <a:rPr lang="ro-RO" sz="2400" i="0" dirty="0" smtClean="0">
                <a:latin typeface="Comic Sans MS" panose="030F0702030302020204" pitchFamily="66" charset="0"/>
              </a:rPr>
              <a:t>e</a:t>
            </a:r>
            <a:r>
              <a:rPr lang="fr-BE" sz="2400" i="0" dirty="0" smtClean="0">
                <a:latin typeface="Comic Sans MS" panose="030F0702030302020204" pitchFamily="66" charset="0"/>
              </a:rPr>
              <a:t> informa</a:t>
            </a:r>
            <a:r>
              <a:rPr lang="ro-RO" sz="2400" dirty="0" smtClean="0">
                <a:latin typeface="Comic Sans MS" panose="030F0702030302020204" pitchFamily="66" charset="0"/>
              </a:rPr>
              <a:t>ții</a:t>
            </a:r>
            <a:r>
              <a:rPr lang="fr-BE" sz="2400" i="0" dirty="0" smtClean="0">
                <a:latin typeface="Comic Sans MS" panose="030F0702030302020204" pitchFamily="66" charset="0"/>
              </a:rPr>
              <a:t> </a:t>
            </a:r>
            <a:r>
              <a:rPr lang="ro-RO" sz="2400" i="0" dirty="0" smtClean="0">
                <a:latin typeface="Comic Sans MS" panose="030F0702030302020204" pitchFamily="66" charset="0"/>
              </a:rPr>
              <a:t>(pentru</a:t>
            </a:r>
            <a:r>
              <a:rPr lang="fr-BE" sz="2400" i="0" dirty="0" smtClean="0">
                <a:latin typeface="Comic Sans MS" panose="030F0702030302020204" pitchFamily="66" charset="0"/>
              </a:rPr>
              <a:t> </a:t>
            </a:r>
            <a:r>
              <a:rPr lang="ro-RO" sz="2400" dirty="0" smtClean="0">
                <a:latin typeface="Comic Sans MS" panose="030F0702030302020204" pitchFamily="66" charset="0"/>
              </a:rPr>
              <a:t>amplasamentele de nivel inferior</a:t>
            </a:r>
            <a:r>
              <a:rPr lang="fr-BE" sz="2400" i="0" dirty="0" smtClean="0">
                <a:latin typeface="Comic Sans MS" panose="030F0702030302020204" pitchFamily="66" charset="0"/>
              </a:rPr>
              <a:t>, </a:t>
            </a:r>
            <a:r>
              <a:rPr lang="ro-RO" sz="2400" i="0" dirty="0" smtClean="0">
                <a:latin typeface="Comic Sans MS" panose="030F0702030302020204" pitchFamily="66" charset="0"/>
              </a:rPr>
              <a:t>la cerere – alin. (4</a:t>
            </a:r>
            <a:r>
              <a:rPr lang="fr-BE" sz="2400" i="0" dirty="0" smtClean="0">
                <a:latin typeface="Comic Sans MS" panose="030F0702030302020204" pitchFamily="66" charset="0"/>
              </a:rPr>
              <a:t>)</a:t>
            </a:r>
            <a:r>
              <a:rPr lang="ro-RO" sz="2400" i="0" dirty="0" smtClean="0">
                <a:latin typeface="Comic Sans MS" panose="030F0702030302020204" pitchFamily="66" charset="0"/>
              </a:rPr>
              <a:t>)</a:t>
            </a:r>
            <a:endParaRPr lang="fr-BE" sz="2400" i="0" dirty="0" smtClean="0">
              <a:latin typeface="Comic Sans MS" panose="030F0702030302020204" pitchFamily="66" charset="0"/>
            </a:endParaRPr>
          </a:p>
          <a:p>
            <a:r>
              <a:rPr lang="fr-BE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N</a:t>
            </a:r>
            <a:r>
              <a:rPr lang="ro-RO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ou</a:t>
            </a:r>
            <a:r>
              <a:rPr lang="fr-BE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! </a:t>
            </a:r>
            <a:r>
              <a:rPr lang="fr-BE" sz="2400" i="0" dirty="0" err="1" smtClean="0">
                <a:latin typeface="Comic Sans MS" panose="030F0702030302020204" pitchFamily="66" charset="0"/>
              </a:rPr>
              <a:t>Coord</a:t>
            </a:r>
            <a:r>
              <a:rPr lang="ro-RO" sz="2400" i="0" dirty="0" smtClean="0">
                <a:latin typeface="Comic Sans MS" panose="030F0702030302020204" pitchFamily="66" charset="0"/>
              </a:rPr>
              <a:t>o</a:t>
            </a:r>
            <a:r>
              <a:rPr lang="fr-BE" sz="2400" i="0" dirty="0" smtClean="0">
                <a:latin typeface="Comic Sans MS" panose="030F0702030302020204" pitchFamily="66" charset="0"/>
              </a:rPr>
              <a:t>na</a:t>
            </a:r>
            <a:r>
              <a:rPr lang="ro-RO" sz="2400" i="0" dirty="0" smtClean="0">
                <a:latin typeface="Comic Sans MS" panose="030F0702030302020204" pitchFamily="66" charset="0"/>
              </a:rPr>
              <a:t>rea</a:t>
            </a:r>
            <a:r>
              <a:rPr lang="fr-BE" sz="2400" i="0" dirty="0" smtClean="0">
                <a:latin typeface="Comic Sans MS" panose="030F0702030302020204" pitchFamily="66" charset="0"/>
              </a:rPr>
              <a:t> </a:t>
            </a:r>
            <a:r>
              <a:rPr lang="ro-RO" sz="2400" i="0" dirty="0" smtClean="0">
                <a:latin typeface="Comic Sans MS" panose="030F0702030302020204" pitchFamily="66" charset="0"/>
              </a:rPr>
              <a:t>cu procedurile de consultare stabilite prin Directivele</a:t>
            </a:r>
            <a:r>
              <a:rPr lang="fr-BE" sz="2400" i="0" dirty="0" smtClean="0">
                <a:latin typeface="Comic Sans MS" panose="030F0702030302020204" pitchFamily="66" charset="0"/>
              </a:rPr>
              <a:t> EIA </a:t>
            </a:r>
            <a:r>
              <a:rPr lang="ro-RO" sz="2400" i="0" dirty="0" smtClean="0">
                <a:latin typeface="Comic Sans MS" panose="030F0702030302020204" pitchFamily="66" charset="0"/>
              </a:rPr>
              <a:t>și</a:t>
            </a:r>
            <a:r>
              <a:rPr lang="fr-BE" sz="2400" i="0" dirty="0" smtClean="0">
                <a:latin typeface="Comic Sans MS" panose="030F0702030302020204" pitchFamily="66" charset="0"/>
              </a:rPr>
              <a:t> SEA (</a:t>
            </a:r>
            <a:r>
              <a:rPr lang="fr-BE" sz="2400" i="0" dirty="0" err="1" smtClean="0">
                <a:latin typeface="Comic Sans MS" panose="030F0702030302020204" pitchFamily="66" charset="0"/>
              </a:rPr>
              <a:t>Environment</a:t>
            </a:r>
            <a:r>
              <a:rPr lang="fr-BE" sz="2400" i="0" dirty="0" smtClean="0">
                <a:latin typeface="Comic Sans MS" panose="030F0702030302020204" pitchFamily="66" charset="0"/>
              </a:rPr>
              <a:t> Impact </a:t>
            </a:r>
            <a:r>
              <a:rPr lang="fr-BE" sz="2400" i="0" dirty="0" err="1" smtClean="0">
                <a:latin typeface="Comic Sans MS" panose="030F0702030302020204" pitchFamily="66" charset="0"/>
              </a:rPr>
              <a:t>Assessment</a:t>
            </a:r>
            <a:r>
              <a:rPr lang="fr-BE" sz="2400" i="0" dirty="0" smtClean="0">
                <a:latin typeface="Comic Sans MS" panose="030F0702030302020204" pitchFamily="66" charset="0"/>
              </a:rPr>
              <a:t>  for </a:t>
            </a:r>
            <a:r>
              <a:rPr lang="fr-BE" sz="2400" i="0" dirty="0" err="1" smtClean="0">
                <a:latin typeface="Comic Sans MS" panose="030F0702030302020204" pitchFamily="66" charset="0"/>
              </a:rPr>
              <a:t>specific</a:t>
            </a:r>
            <a:r>
              <a:rPr lang="fr-BE" sz="2400" i="0" dirty="0" smtClean="0">
                <a:latin typeface="Comic Sans MS" panose="030F0702030302020204" pitchFamily="66" charset="0"/>
              </a:rPr>
              <a:t> public/</a:t>
            </a:r>
            <a:r>
              <a:rPr lang="fr-BE" sz="2400" i="0" dirty="0" err="1" smtClean="0">
                <a:latin typeface="Comic Sans MS" panose="030F0702030302020204" pitchFamily="66" charset="0"/>
              </a:rPr>
              <a:t>private</a:t>
            </a:r>
            <a:r>
              <a:rPr lang="fr-BE" sz="2400" i="0" dirty="0" smtClean="0">
                <a:latin typeface="Comic Sans MS" panose="030F0702030302020204" pitchFamily="66" charset="0"/>
              </a:rPr>
              <a:t> </a:t>
            </a:r>
            <a:r>
              <a:rPr lang="fr-BE" sz="2400" i="0" dirty="0" err="1" smtClean="0">
                <a:latin typeface="Comic Sans MS" panose="030F0702030302020204" pitchFamily="66" charset="0"/>
              </a:rPr>
              <a:t>projects</a:t>
            </a:r>
            <a:r>
              <a:rPr lang="fr-BE" sz="2400" i="0" dirty="0" smtClean="0">
                <a:latin typeface="Comic Sans MS" panose="030F0702030302020204" pitchFamily="66" charset="0"/>
              </a:rPr>
              <a:t> and Strategic </a:t>
            </a:r>
            <a:r>
              <a:rPr lang="fr-BE" sz="2400" i="0" dirty="0" err="1" smtClean="0">
                <a:latin typeface="Comic Sans MS" panose="030F0702030302020204" pitchFamily="66" charset="0"/>
              </a:rPr>
              <a:t>Environment</a:t>
            </a:r>
            <a:r>
              <a:rPr lang="fr-BE" sz="2400" i="0" dirty="0" smtClean="0">
                <a:latin typeface="Comic Sans MS" panose="030F0702030302020204" pitchFamily="66" charset="0"/>
              </a:rPr>
              <a:t> </a:t>
            </a:r>
            <a:r>
              <a:rPr lang="fr-BE" sz="2400" i="0" dirty="0" err="1" smtClean="0">
                <a:latin typeface="Comic Sans MS" panose="030F0702030302020204" pitchFamily="66" charset="0"/>
              </a:rPr>
              <a:t>Assessment</a:t>
            </a:r>
            <a:r>
              <a:rPr lang="fr-BE" sz="2400" i="0" dirty="0" smtClean="0">
                <a:latin typeface="Comic Sans MS" panose="030F0702030302020204" pitchFamily="66" charset="0"/>
              </a:rPr>
              <a:t> for plans and programmes)  </a:t>
            </a:r>
            <a:endParaRPr lang="en-GB" sz="2400" i="0" dirty="0" smtClean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9DAD-B191-4BF7-8563-074F24B0A32A}" type="slidenum">
              <a:rPr lang="es-ES" altLang="en-US" smtClean="0"/>
              <a:pPr/>
              <a:t>5</a:t>
            </a:fld>
            <a:endParaRPr lang="es-ES" altLang="en-US"/>
          </a:p>
        </p:txBody>
      </p:sp>
      <p:pic>
        <p:nvPicPr>
          <p:cNvPr id="9" name="Picture 2" descr="C:\Users\Wengchucon\Desktop\ahn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094">
            <a:off x="-134650" y="5146752"/>
            <a:ext cx="2568576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2425776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215106" y="2209800"/>
            <a:ext cx="8713787" cy="295275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o-RO" altLang="ro-RO" sz="2600" dirty="0">
                <a:latin typeface="Berlin Sans FB" panose="020E0602020502020306" pitchFamily="34" charset="0"/>
              </a:rPr>
              <a:t>	 </a:t>
            </a:r>
            <a:r>
              <a:rPr lang="ro-RO" altLang="ro-RO" sz="2700" dirty="0">
                <a:latin typeface="Berlin Sans FB" panose="020E0602020502020306" pitchFamily="34" charset="0"/>
              </a:rPr>
              <a:t>Metodologia pentru stabilirea </a:t>
            </a:r>
            <a:r>
              <a:rPr lang="ro-RO" altLang="ro-RO" sz="2700" dirty="0" err="1">
                <a:latin typeface="Berlin Sans FB" panose="020E0602020502020306" pitchFamily="34" charset="0"/>
              </a:rPr>
              <a:t>distanţelor</a:t>
            </a:r>
            <a:r>
              <a:rPr lang="ro-RO" altLang="ro-RO" sz="2700" dirty="0">
                <a:latin typeface="Berlin Sans FB" panose="020E0602020502020306" pitchFamily="34" charset="0"/>
              </a:rPr>
              <a:t> adecvate în </a:t>
            </a:r>
            <a:r>
              <a:rPr lang="ro-RO" altLang="ro-RO" sz="2700" dirty="0" err="1">
                <a:latin typeface="Berlin Sans FB" panose="020E0602020502020306" pitchFamily="34" charset="0"/>
              </a:rPr>
              <a:t>activităţile</a:t>
            </a:r>
            <a:r>
              <a:rPr lang="ro-RO" altLang="ro-RO" sz="2700" dirty="0">
                <a:latin typeface="Berlin Sans FB" panose="020E0602020502020306" pitchFamily="34" charset="0"/>
              </a:rPr>
              <a:t> de amenajarea teritoriului </a:t>
            </a:r>
            <a:r>
              <a:rPr lang="ro-RO" altLang="ro-RO" sz="2700" dirty="0" err="1">
                <a:latin typeface="Berlin Sans FB" panose="020E0602020502020306" pitchFamily="34" charset="0"/>
              </a:rPr>
              <a:t>şi</a:t>
            </a:r>
            <a:r>
              <a:rPr lang="ro-RO" altLang="ro-RO" sz="2700" dirty="0">
                <a:latin typeface="Berlin Sans FB" panose="020E0602020502020306" pitchFamily="34" charset="0"/>
              </a:rPr>
              <a:t> urbanism din jurul amplasamentelor care se încadrează în prevederile Legii nr. 59/2016 privind controlul asupra pericolelor de accident major în care sunt implicate </a:t>
            </a:r>
            <a:r>
              <a:rPr lang="ro-RO" altLang="ro-RO" sz="2700" dirty="0" err="1">
                <a:latin typeface="Berlin Sans FB" panose="020E0602020502020306" pitchFamily="34" charset="0"/>
              </a:rPr>
              <a:t>substanţe</a:t>
            </a:r>
            <a:r>
              <a:rPr lang="ro-RO" altLang="ro-RO" sz="2700" dirty="0">
                <a:latin typeface="Berlin Sans FB" panose="020E0602020502020306" pitchFamily="34" charset="0"/>
              </a:rPr>
              <a:t> periculoase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80268" flipH="1">
            <a:off x="-731404" y="4216164"/>
            <a:ext cx="2377207" cy="16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1066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o-RO" sz="32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Amenajare teritorială</a:t>
            </a:r>
            <a:endParaRPr lang="ro-RO" sz="3200" b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91635"/>
            <a:ext cx="8229600" cy="3509165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Comic Sans MS" panose="030F0702030302020204" pitchFamily="66" charset="0"/>
              </a:rPr>
              <a:t>Algoritm în 4 pași:</a:t>
            </a:r>
          </a:p>
          <a:p>
            <a:pPr marL="971550" lvl="1" indent="-514350">
              <a:buFont typeface="+mj-lt"/>
              <a:buAutoNum type="arabicPeriod"/>
            </a:pPr>
            <a:r>
              <a:rPr lang="ro-RO" sz="2000" dirty="0" smtClean="0">
                <a:latin typeface="Comic Sans MS" panose="030F0702030302020204" pitchFamily="66" charset="0"/>
              </a:rPr>
              <a:t>identificarea </a:t>
            </a:r>
            <a:r>
              <a:rPr lang="ro-RO" sz="2000" dirty="0">
                <a:latin typeface="Comic Sans MS" panose="030F0702030302020204" pitchFamily="66" charset="0"/>
              </a:rPr>
              <a:t>hazardelor și analiza riscului în jurul amplasamentelor care se supun prevederilor </a:t>
            </a:r>
            <a:r>
              <a:rPr lang="en-US" sz="2000" dirty="0" err="1" smtClean="0">
                <a:latin typeface="Comic Sans MS" panose="030F0702030302020204" pitchFamily="66" charset="0"/>
              </a:rPr>
              <a:t>legii</a:t>
            </a:r>
            <a:r>
              <a:rPr lang="ro-RO" sz="2000" dirty="0" smtClean="0">
                <a:latin typeface="Comic Sans MS" panose="030F0702030302020204" pitchFamily="66" charset="0"/>
              </a:rPr>
              <a:t>, </a:t>
            </a:r>
            <a:r>
              <a:rPr lang="ro-RO" sz="2000" dirty="0">
                <a:latin typeface="Comic Sans MS" panose="030F0702030302020204" pitchFamily="66" charset="0"/>
              </a:rPr>
              <a:t>cu stabilirea zonelor de </a:t>
            </a:r>
            <a:r>
              <a:rPr lang="ro-RO" sz="2000" dirty="0" smtClean="0">
                <a:latin typeface="Comic Sans MS" panose="030F0702030302020204" pitchFamily="66" charset="0"/>
              </a:rPr>
              <a:t>impact;</a:t>
            </a:r>
          </a:p>
          <a:p>
            <a:pPr marL="971550" lvl="1" indent="-514350">
              <a:buFont typeface="+mj-lt"/>
              <a:buAutoNum type="arabicPeriod"/>
            </a:pPr>
            <a:r>
              <a:rPr lang="ro-RO" sz="2000" dirty="0" smtClean="0">
                <a:latin typeface="Comic Sans MS" panose="030F0702030302020204" pitchFamily="66" charset="0"/>
              </a:rPr>
              <a:t>identificarea </a:t>
            </a:r>
            <a:r>
              <a:rPr lang="ro-RO" sz="2000" dirty="0">
                <a:latin typeface="Comic Sans MS" panose="030F0702030302020204" pitchFamily="66" charset="0"/>
              </a:rPr>
              <a:t>elementelor teritoriale </a:t>
            </a:r>
            <a:r>
              <a:rPr lang="ro-RO" sz="2000" dirty="0" smtClean="0">
                <a:latin typeface="Comic Sans MS" panose="030F0702030302020204" pitchFamily="66" charset="0"/>
              </a:rPr>
              <a:t>vulnerabile;</a:t>
            </a:r>
          </a:p>
          <a:p>
            <a:pPr marL="971550" lvl="1" indent="-514350">
              <a:buFont typeface="+mj-lt"/>
              <a:buAutoNum type="arabicPeriod"/>
            </a:pPr>
            <a:r>
              <a:rPr lang="ro-RO" sz="2000" dirty="0">
                <a:latin typeface="Comic Sans MS" panose="030F0702030302020204" pitchFamily="66" charset="0"/>
              </a:rPr>
              <a:t>stabilirea </a:t>
            </a:r>
            <a:r>
              <a:rPr lang="ro-RO" sz="2000" dirty="0" err="1">
                <a:latin typeface="Comic Sans MS" panose="030F0702030302020204" pitchFamily="66" charset="0"/>
              </a:rPr>
              <a:t>compatibilităţii</a:t>
            </a:r>
            <a:r>
              <a:rPr lang="ro-RO" sz="2000" dirty="0">
                <a:latin typeface="Comic Sans MS" panose="030F0702030302020204" pitchFamily="66" charset="0"/>
              </a:rPr>
              <a:t> </a:t>
            </a:r>
            <a:r>
              <a:rPr lang="ro-RO" sz="2000" dirty="0" smtClean="0">
                <a:latin typeface="Comic Sans MS" panose="030F0702030302020204" pitchFamily="66" charset="0"/>
              </a:rPr>
              <a:t>teritoriale;</a:t>
            </a:r>
          </a:p>
          <a:p>
            <a:pPr marL="971550" lvl="1" indent="-514350">
              <a:buFont typeface="+mj-lt"/>
              <a:buAutoNum type="arabicPeriod"/>
            </a:pPr>
            <a:r>
              <a:rPr lang="ro-RO" altLang="ro-RO" sz="2000" dirty="0">
                <a:latin typeface="Comic Sans MS" panose="030F0702030302020204" pitchFamily="66" charset="0"/>
              </a:rPr>
              <a:t>preluarea </a:t>
            </a:r>
            <a:r>
              <a:rPr lang="ro-RO" altLang="ro-RO" sz="2000" dirty="0" err="1">
                <a:latin typeface="Comic Sans MS" panose="030F0702030302020204" pitchFamily="66" charset="0"/>
              </a:rPr>
              <a:t>distanţelor</a:t>
            </a:r>
            <a:r>
              <a:rPr lang="ro-RO" altLang="ro-RO" sz="2000" dirty="0">
                <a:latin typeface="Comic Sans MS" panose="030F0702030302020204" pitchFamily="66" charset="0"/>
              </a:rPr>
              <a:t> adecvate în planurile de amenajarea teritoriului </a:t>
            </a:r>
            <a:r>
              <a:rPr lang="ro-RO" altLang="ro-RO" sz="2000" dirty="0" err="1">
                <a:latin typeface="Comic Sans MS" panose="030F0702030302020204" pitchFamily="66" charset="0"/>
              </a:rPr>
              <a:t>şi</a:t>
            </a:r>
            <a:r>
              <a:rPr lang="ro-RO" altLang="ro-RO" sz="2000" dirty="0">
                <a:latin typeface="Comic Sans MS" panose="030F0702030302020204" pitchFamily="66" charset="0"/>
              </a:rPr>
              <a:t> de </a:t>
            </a:r>
            <a:r>
              <a:rPr lang="ro-RO" altLang="ro-RO" sz="2000" dirty="0" smtClean="0">
                <a:latin typeface="Comic Sans MS" panose="030F0702030302020204" pitchFamily="66" charset="0"/>
              </a:rPr>
              <a:t>urbanism</a:t>
            </a:r>
            <a:r>
              <a:rPr lang="ro-RO" sz="20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72091" flipH="1">
            <a:off x="-426604" y="860676"/>
            <a:ext cx="2377207" cy="16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ini pentru talpi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9667">
                        <a14:foregroundMark x1="71000" y1="28833" x2="71000" y2="28833"/>
                        <a14:foregroundMark x1="86833" y1="42000" x2="86833" y2="42000"/>
                        <a14:foregroundMark x1="80333" y1="31667" x2="80333" y2="31667"/>
                        <a14:foregroundMark x1="97333" y1="37833" x2="97333" y2="37833"/>
                        <a14:foregroundMark x1="94333" y1="35000" x2="94333" y2="35000"/>
                        <a14:foregroundMark x1="91500" y1="32333" x2="91500" y2="32333"/>
                        <a14:foregroundMark x1="87667" y1="31167" x2="87667" y2="31167"/>
                        <a14:foregroundMark x1="66000" y1="30167" x2="66000" y2="30167"/>
                        <a14:foregroundMark x1="61167" y1="31833" x2="61167" y2="31833"/>
                        <a14:foregroundMark x1="57667" y1="34500" x2="57667" y2="34500"/>
                        <a14:foregroundMark x1="54333" y1="37000" x2="54333" y2="37000"/>
                        <a14:foregroundMark x1="41667" y1="40667" x2="41667" y2="40667"/>
                        <a14:foregroundMark x1="45833" y1="37000" x2="45833" y2="37000"/>
                        <a14:foregroundMark x1="43667" y1="34667" x2="43667" y2="34667"/>
                        <a14:foregroundMark x1="39833" y1="31667" x2="39833" y2="31667"/>
                        <a14:foregroundMark x1="36000" y1="30667" x2="36000" y2="30667"/>
                        <a14:foregroundMark x1="30000" y1="30000" x2="30000" y2="30000"/>
                        <a14:foregroundMark x1="19167" y1="30167" x2="19167" y2="30167"/>
                        <a14:foregroundMark x1="13167" y1="39000" x2="13167" y2="39000"/>
                        <a14:foregroundMark x1="13167" y1="30667" x2="13167" y2="30667"/>
                        <a14:foregroundMark x1="9000" y1="30667" x2="9000" y2="30667"/>
                        <a14:foregroundMark x1="5000" y1="33167" x2="5000" y2="33167"/>
                        <a14:foregroundMark x1="2667" y1="36333" x2="2667" y2="36333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1963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9016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o-RO" altLang="ro-RO" sz="32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1. Determinarea </a:t>
            </a:r>
            <a:r>
              <a:rPr lang="ro-RO" altLang="ro-RO" sz="3200" b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şi</a:t>
            </a:r>
            <a:r>
              <a:rPr lang="ro-RO" altLang="ro-RO" sz="3200" b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 reprezentarea</a:t>
            </a:r>
            <a:r>
              <a:rPr lang="ro-RO" altLang="zh-CN" sz="3200" b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 grafică a zonelor de impact din jurul </a:t>
            </a:r>
            <a:r>
              <a:rPr lang="ro-RO" altLang="zh-CN" sz="32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</a:rPr>
              <a:t>amplasamentelor</a:t>
            </a:r>
            <a:endParaRPr lang="ro-RO" sz="3200" b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1035"/>
            <a:ext cx="8229600" cy="4728365"/>
          </a:xfrm>
        </p:spPr>
        <p:txBody>
          <a:bodyPr>
            <a:normAutofit fontScale="92500" lnSpcReduction="10000"/>
          </a:bodyPr>
          <a:lstStyle/>
          <a:p>
            <a:r>
              <a:rPr lang="ro-RO" sz="2600" dirty="0" smtClean="0">
                <a:latin typeface="Comic Sans MS" panose="030F0702030302020204" pitchFamily="66" charset="0"/>
              </a:rPr>
              <a:t>Cine?</a:t>
            </a:r>
          </a:p>
          <a:p>
            <a:pPr lvl="1"/>
            <a:r>
              <a:rPr lang="ro-RO" sz="2200" dirty="0" smtClean="0">
                <a:latin typeface="Comic Sans MS" panose="030F0702030302020204" pitchFamily="66" charset="0"/>
              </a:rPr>
              <a:t>Operatorii – în </a:t>
            </a:r>
            <a:r>
              <a:rPr lang="ro-RO" altLang="zh-CN" sz="2200" dirty="0">
                <a:latin typeface="Comic Sans MS" panose="030F0702030302020204" pitchFamily="66" charset="0"/>
              </a:rPr>
              <a:t>baza analizei de risc care este cuprinsă în </a:t>
            </a:r>
            <a:r>
              <a:rPr lang="ro-RO" altLang="zh-CN" sz="2200" dirty="0" err="1">
                <a:latin typeface="Comic Sans MS" panose="030F0702030302020204" pitchFamily="66" charset="0"/>
              </a:rPr>
              <a:t>documentaţiile</a:t>
            </a:r>
            <a:r>
              <a:rPr lang="ro-RO" altLang="zh-CN" sz="2200" dirty="0">
                <a:latin typeface="Comic Sans MS" panose="030F0702030302020204" pitchFamily="66" charset="0"/>
              </a:rPr>
              <a:t> specifice – Politica de prevenire a accidentelor majore, Raportul de securitate, Planul de </a:t>
            </a:r>
            <a:r>
              <a:rPr lang="ro-RO" altLang="zh-CN" sz="2200" dirty="0" err="1">
                <a:latin typeface="Comic Sans MS" panose="030F0702030302020204" pitchFamily="66" charset="0"/>
              </a:rPr>
              <a:t>urgenţă</a:t>
            </a:r>
            <a:r>
              <a:rPr lang="ro-RO" altLang="zh-CN" sz="2200" dirty="0">
                <a:latin typeface="Comic Sans MS" panose="030F0702030302020204" pitchFamily="66" charset="0"/>
              </a:rPr>
              <a:t> </a:t>
            </a:r>
            <a:r>
              <a:rPr lang="ro-RO" altLang="zh-CN" sz="2200" dirty="0" smtClean="0">
                <a:latin typeface="Comic Sans MS" panose="030F0702030302020204" pitchFamily="66" charset="0"/>
              </a:rPr>
              <a:t>internă</a:t>
            </a:r>
          </a:p>
          <a:p>
            <a:r>
              <a:rPr lang="ro-RO" sz="2600" dirty="0" smtClean="0">
                <a:latin typeface="Comic Sans MS" panose="030F0702030302020204" pitchFamily="66" charset="0"/>
              </a:rPr>
              <a:t>Ce se are in vedere?</a:t>
            </a:r>
          </a:p>
          <a:p>
            <a:pPr lvl="1"/>
            <a:r>
              <a:rPr lang="ro-RO" sz="2200" dirty="0" smtClean="0">
                <a:latin typeface="Comic Sans MS" panose="030F0702030302020204" pitchFamily="66" charset="0"/>
              </a:rPr>
              <a:t>Efectele unui accident industrial asupra omului:</a:t>
            </a:r>
          </a:p>
          <a:p>
            <a:pPr lvl="2"/>
            <a:r>
              <a:rPr lang="ro-RO" altLang="zh-CN" sz="1700" dirty="0" smtClean="0">
                <a:latin typeface="Comic Sans MS" panose="030F0702030302020204" pitchFamily="66" charset="0"/>
              </a:rPr>
              <a:t>mortalitate ridicată;</a:t>
            </a:r>
          </a:p>
          <a:p>
            <a:pPr lvl="2"/>
            <a:r>
              <a:rPr lang="ro-RO" altLang="zh-CN" sz="1700" dirty="0" smtClean="0">
                <a:latin typeface="Comic Sans MS" panose="030F0702030302020204" pitchFamily="66" charset="0"/>
              </a:rPr>
              <a:t>prag </a:t>
            </a:r>
            <a:r>
              <a:rPr lang="ro-RO" altLang="zh-CN" sz="1700" dirty="0">
                <a:latin typeface="Comic Sans MS" panose="030F0702030302020204" pitchFamily="66" charset="0"/>
              </a:rPr>
              <a:t>de </a:t>
            </a:r>
            <a:r>
              <a:rPr lang="ro-RO" altLang="zh-CN" sz="1700" dirty="0" smtClean="0">
                <a:latin typeface="Comic Sans MS" panose="030F0702030302020204" pitchFamily="66" charset="0"/>
              </a:rPr>
              <a:t>mortalitate;</a:t>
            </a:r>
          </a:p>
          <a:p>
            <a:pPr lvl="2"/>
            <a:r>
              <a:rPr lang="ro-RO" altLang="zh-CN" sz="1700" dirty="0" smtClean="0">
                <a:latin typeface="Comic Sans MS" panose="030F0702030302020204" pitchFamily="66" charset="0"/>
              </a:rPr>
              <a:t>vătămări ireversibile;</a:t>
            </a:r>
          </a:p>
          <a:p>
            <a:pPr lvl="2"/>
            <a:r>
              <a:rPr lang="ro-RO" altLang="zh-CN" sz="1700" dirty="0" smtClean="0">
                <a:latin typeface="Comic Sans MS" panose="030F0702030302020204" pitchFamily="66" charset="0"/>
              </a:rPr>
              <a:t>vătămări reversibile.</a:t>
            </a:r>
            <a:endParaRPr lang="ro-RO" altLang="ro-RO" sz="1700" dirty="0">
              <a:latin typeface="Comic Sans MS" panose="030F0702030302020204" pitchFamily="66" charset="0"/>
            </a:endParaRPr>
          </a:p>
          <a:p>
            <a:pPr lvl="1"/>
            <a:r>
              <a:rPr lang="ro-RO" sz="2200" dirty="0" smtClean="0">
                <a:latin typeface="Comic Sans MS" panose="030F0702030302020204" pitchFamily="66" charset="0"/>
              </a:rPr>
              <a:t>Frecvența de apariție a accidentelor</a:t>
            </a:r>
          </a:p>
          <a:p>
            <a:pPr lvl="2"/>
            <a:r>
              <a:rPr lang="ro-RO" altLang="zh-CN" sz="1600" dirty="0">
                <a:latin typeface="Comic Sans MS" panose="030F0702030302020204" pitchFamily="66" charset="0"/>
              </a:rPr>
              <a:t>10</a:t>
            </a:r>
            <a:r>
              <a:rPr lang="ro-RO" altLang="zh-CN" sz="1600" baseline="30000" dirty="0">
                <a:latin typeface="Comic Sans MS" panose="030F0702030302020204" pitchFamily="66" charset="0"/>
              </a:rPr>
              <a:t>-3 </a:t>
            </a:r>
            <a:r>
              <a:rPr lang="ro-RO" altLang="zh-CN" sz="1600" dirty="0">
                <a:latin typeface="Comic Sans MS" panose="030F0702030302020204" pitchFamily="66" charset="0"/>
              </a:rPr>
              <a:t>evenimente/an – </a:t>
            </a:r>
            <a:r>
              <a:rPr lang="ro-RO" altLang="zh-CN" sz="1600" dirty="0" err="1">
                <a:latin typeface="Comic Sans MS" panose="030F0702030302020204" pitchFamily="66" charset="0"/>
              </a:rPr>
              <a:t>frecvenţă</a:t>
            </a:r>
            <a:r>
              <a:rPr lang="ro-RO" altLang="zh-CN" sz="1600" dirty="0">
                <a:latin typeface="Comic Sans MS" panose="030F0702030302020204" pitchFamily="66" charset="0"/>
              </a:rPr>
              <a:t> maxim admisă;</a:t>
            </a:r>
          </a:p>
          <a:p>
            <a:pPr lvl="2"/>
            <a:r>
              <a:rPr lang="ro-RO" altLang="zh-CN" sz="1600" dirty="0">
                <a:latin typeface="Comic Sans MS" panose="030F0702030302020204" pitchFamily="66" charset="0"/>
              </a:rPr>
              <a:t>10</a:t>
            </a:r>
            <a:r>
              <a:rPr lang="ro-RO" altLang="zh-CN" sz="1600" baseline="30000" dirty="0">
                <a:latin typeface="Comic Sans MS" panose="030F0702030302020204" pitchFamily="66" charset="0"/>
              </a:rPr>
              <a:t>-6</a:t>
            </a:r>
            <a:r>
              <a:rPr lang="ro-RO" altLang="zh-CN" sz="1600" dirty="0">
                <a:latin typeface="Comic Sans MS" panose="030F0702030302020204" pitchFamily="66" charset="0"/>
              </a:rPr>
              <a:t> evenimente/an - </a:t>
            </a:r>
            <a:r>
              <a:rPr lang="ro-RO" altLang="zh-CN" sz="1600" dirty="0" err="1">
                <a:latin typeface="Comic Sans MS" panose="030F0702030302020204" pitchFamily="66" charset="0"/>
              </a:rPr>
              <a:t>frecvenţă</a:t>
            </a:r>
            <a:r>
              <a:rPr lang="ro-RO" altLang="zh-CN" sz="1600" dirty="0">
                <a:latin typeface="Comic Sans MS" panose="030F0702030302020204" pitchFamily="66" charset="0"/>
              </a:rPr>
              <a:t> limită recomandată pentru care se iau în considerare scenarii de accident</a:t>
            </a:r>
            <a:endParaRPr lang="ro-RO" sz="17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80268" flipH="1">
            <a:off x="-980791" y="25165"/>
            <a:ext cx="2377207" cy="16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6737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o-RO" b="0" dirty="0">
                <a:effectLst/>
                <a:latin typeface="Berlin Sans FB" panose="020E0602020502020306" pitchFamily="34" charset="0"/>
              </a:rPr>
              <a:t>Valorile prag pentru efectele specifice asupra populației</a:t>
            </a:r>
            <a:endParaRPr lang="ro-RO" b="0" dirty="0">
              <a:latin typeface="Berlin Sans FB" panose="020E0602020502020306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945405"/>
              </p:ext>
            </p:extLst>
          </p:nvPr>
        </p:nvGraphicFramePr>
        <p:xfrm>
          <a:off x="496317" y="1981200"/>
          <a:ext cx="8180139" cy="403244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386618">
                  <a:extLst>
                    <a:ext uri="{9D8B030D-6E8A-4147-A177-3AD203B41FA5}">
                      <a16:colId xmlns:a16="http://schemas.microsoft.com/office/drawing/2014/main" val="1964245588"/>
                    </a:ext>
                  </a:extLst>
                </a:gridCol>
                <a:gridCol w="1386618">
                  <a:extLst>
                    <a:ext uri="{9D8B030D-6E8A-4147-A177-3AD203B41FA5}">
                      <a16:colId xmlns:a16="http://schemas.microsoft.com/office/drawing/2014/main" val="3988623410"/>
                    </a:ext>
                  </a:extLst>
                </a:gridCol>
                <a:gridCol w="1353584">
                  <a:extLst>
                    <a:ext uri="{9D8B030D-6E8A-4147-A177-3AD203B41FA5}">
                      <a16:colId xmlns:a16="http://schemas.microsoft.com/office/drawing/2014/main" val="3081323566"/>
                    </a:ext>
                  </a:extLst>
                </a:gridCol>
                <a:gridCol w="1407265">
                  <a:extLst>
                    <a:ext uri="{9D8B030D-6E8A-4147-A177-3AD203B41FA5}">
                      <a16:colId xmlns:a16="http://schemas.microsoft.com/office/drawing/2014/main" val="2381918293"/>
                    </a:ext>
                  </a:extLst>
                </a:gridCol>
                <a:gridCol w="1407265">
                  <a:extLst>
                    <a:ext uri="{9D8B030D-6E8A-4147-A177-3AD203B41FA5}">
                      <a16:colId xmlns:a16="http://schemas.microsoft.com/office/drawing/2014/main" val="1007978295"/>
                    </a:ext>
                  </a:extLst>
                </a:gridCol>
                <a:gridCol w="1238789">
                  <a:extLst>
                    <a:ext uri="{9D8B030D-6E8A-4147-A177-3AD203B41FA5}">
                      <a16:colId xmlns:a16="http://schemas.microsoft.com/office/drawing/2014/main" val="1224095554"/>
                    </a:ext>
                  </a:extLst>
                </a:gridCol>
              </a:tblGrid>
              <a:tr h="572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Tipul de pericol</a:t>
                      </a:r>
                      <a:endParaRPr lang="ro-RO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A4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Scenariul</a:t>
                      </a:r>
                      <a:endParaRPr lang="ro-RO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A4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Mortalitate ridicată</a:t>
                      </a:r>
                      <a:endParaRPr lang="ro-RO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A4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Prag de mortalitate</a:t>
                      </a:r>
                      <a:endParaRPr lang="ro-RO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A4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Vătămări ireversibile</a:t>
                      </a:r>
                      <a:endParaRPr lang="ro-RO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A4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Vătămări reversibile</a:t>
                      </a:r>
                      <a:endParaRPr lang="ro-RO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A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987494"/>
                  </a:ext>
                </a:extLst>
              </a:tr>
              <a:tr h="572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Dispersie toxică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Eliberare SP în aer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LC</a:t>
                      </a:r>
                      <a:r>
                        <a:rPr lang="ro-RO" sz="1600" kern="15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AEGL3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AEGL2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AEGL1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960110"/>
                  </a:ext>
                </a:extLst>
              </a:tr>
              <a:tr h="412561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Incendiu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Fire ball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Raza fire ball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350 kJ/m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 kJ/m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 kJ/m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02497"/>
                  </a:ext>
                </a:extLst>
              </a:tr>
              <a:tr h="41256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Jet fire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12,5 kW/m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kW/m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kW/m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kW/m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272349"/>
                  </a:ext>
                </a:extLst>
              </a:tr>
              <a:tr h="41256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Pool fire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12,5 kW/m</a:t>
                      </a:r>
                      <a:r>
                        <a:rPr lang="ro-RO" sz="1600" kern="15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kW/m</a:t>
                      </a:r>
                      <a:r>
                        <a:rPr lang="ro-RO" sz="1600" kern="15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kW/m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kW/m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768029"/>
                  </a:ext>
                </a:extLst>
              </a:tr>
              <a:tr h="41256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Flash fire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LFL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1/2 LFL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103319"/>
                  </a:ext>
                </a:extLst>
              </a:tr>
              <a:tr h="41256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BLEVE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raza fire ball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350 kJ/m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 kJ/m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 kJ/m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439948"/>
                  </a:ext>
                </a:extLst>
              </a:tr>
              <a:tr h="41256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Explozie</a:t>
                      </a:r>
                      <a:endParaRPr lang="ro-RO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UVCE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 – 0,6 bar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0,14 bar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0.07 bar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0,03 bar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57914"/>
                  </a:ext>
                </a:extLst>
              </a:tr>
              <a:tr h="41256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CVE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 bar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0,14 bar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0.07 bar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0,03 bar</a:t>
                      </a:r>
                      <a:endParaRPr lang="ro-RO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13439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80268" flipH="1">
            <a:off x="-828391" y="532523"/>
            <a:ext cx="2377207" cy="16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3312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404-creative-vision-chalkhan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1421</Words>
  <Application>Microsoft Office PowerPoint</Application>
  <PresentationFormat>On-screen Show (4:3)</PresentationFormat>
  <Paragraphs>200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宋体</vt:lpstr>
      <vt:lpstr>Arial</vt:lpstr>
      <vt:lpstr>Berlin Sans FB</vt:lpstr>
      <vt:lpstr>Calibri</vt:lpstr>
      <vt:lpstr>Chiller</vt:lpstr>
      <vt:lpstr>Comic Sans MS</vt:lpstr>
      <vt:lpstr>Microsoft Himalaya</vt:lpstr>
      <vt:lpstr>Microsoft New Tai Lue</vt:lpstr>
      <vt:lpstr>Times New Roman</vt:lpstr>
      <vt:lpstr>Wingdings</vt:lpstr>
      <vt:lpstr>20404-creative-vision-chalkhand-black</vt:lpstr>
      <vt:lpstr>AMENAJAREA TERITORIALĂ</vt:lpstr>
      <vt:lpstr>PowerPoint Presentation</vt:lpstr>
      <vt:lpstr>Amenajarea teritoriului</vt:lpstr>
      <vt:lpstr>PowerPoint Presentation</vt:lpstr>
      <vt:lpstr>PowerPoint Presentation</vt:lpstr>
      <vt:lpstr>PowerPoint Presentation</vt:lpstr>
      <vt:lpstr>Amenajare teritorială</vt:lpstr>
      <vt:lpstr>1. Determinarea şi reprezentarea grafică a zonelor de impact din jurul amplasamentelor</vt:lpstr>
      <vt:lpstr>Valorile prag pentru efectele specifice asupra populației</vt:lpstr>
      <vt:lpstr>Pași de urmat</vt:lpstr>
      <vt:lpstr>2. Identificarea elementelor teritoriale vulnerabile</vt:lpstr>
      <vt:lpstr>Categorii de construcţii şi zone funcţionale</vt:lpstr>
      <vt:lpstr>Categorii de construcţii şi zone funcţionale</vt:lpstr>
      <vt:lpstr>3. Stabilirea compatibilităţii teritoriale</vt:lpstr>
      <vt:lpstr>4. Preluarea distanţelor adecvate în planurile de amenajarea teritoriului şi de urbanism</vt:lpstr>
      <vt:lpstr>Matrice de compatibilitate teritorială fără alternativă construită</vt:lpstr>
      <vt:lpstr>Matrice de compatibilitate teritorială cu alternativă construită</vt:lpstr>
      <vt:lpstr>Termene</vt:lpstr>
      <vt:lpstr>VA MULTUMESC PENTRU ATENTIE!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2015-06-03T18:33:34Z</dcterms:created>
  <dcterms:modified xsi:type="dcterms:W3CDTF">2016-11-20T20:58:13Z</dcterms:modified>
</cp:coreProperties>
</file>